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366" r:id="rId2"/>
    <p:sldId id="335" r:id="rId3"/>
    <p:sldId id="367" r:id="rId4"/>
    <p:sldId id="369" r:id="rId5"/>
    <p:sldId id="338" r:id="rId6"/>
    <p:sldId id="339" r:id="rId7"/>
    <p:sldId id="341" r:id="rId8"/>
    <p:sldId id="343" r:id="rId9"/>
    <p:sldId id="344" r:id="rId10"/>
    <p:sldId id="336" r:id="rId11"/>
    <p:sldId id="345" r:id="rId12"/>
    <p:sldId id="362" r:id="rId13"/>
    <p:sldId id="258" r:id="rId14"/>
    <p:sldId id="259" r:id="rId15"/>
    <p:sldId id="260" r:id="rId16"/>
    <p:sldId id="261" r:id="rId17"/>
    <p:sldId id="262" r:id="rId18"/>
    <p:sldId id="363" r:id="rId19"/>
    <p:sldId id="264" r:id="rId20"/>
    <p:sldId id="265" r:id="rId21"/>
    <p:sldId id="364" r:id="rId22"/>
    <p:sldId id="266" r:id="rId23"/>
    <p:sldId id="267" r:id="rId24"/>
    <p:sldId id="268" r:id="rId25"/>
    <p:sldId id="269" r:id="rId26"/>
    <p:sldId id="270" r:id="rId27"/>
    <p:sldId id="271" r:id="rId28"/>
    <p:sldId id="272" r:id="rId29"/>
    <p:sldId id="273" r:id="rId30"/>
    <p:sldId id="27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827C"/>
    <a:srgbClr val="FF89CC"/>
    <a:srgbClr val="6C234D"/>
    <a:srgbClr val="7240CC"/>
    <a:srgbClr val="8C42D6"/>
    <a:srgbClr val="FFFFFF"/>
    <a:srgbClr val="4A3ED0"/>
    <a:srgbClr val="6054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214" autoAdjust="0"/>
    <p:restoredTop sz="84384"/>
  </p:normalViewPr>
  <p:slideViewPr>
    <p:cSldViewPr snapToGrid="0">
      <p:cViewPr>
        <p:scale>
          <a:sx n="75" d="100"/>
          <a:sy n="75" d="100"/>
        </p:scale>
        <p:origin x="1344" y="390"/>
      </p:cViewPr>
      <p:guideLst/>
    </p:cSldViewPr>
  </p:slideViewPr>
  <p:notesTextViewPr>
    <p:cViewPr>
      <p:scale>
        <a:sx n="1" d="1"/>
        <a:sy n="1" d="1"/>
      </p:scale>
      <p:origin x="0" y="0"/>
    </p:cViewPr>
  </p:notesTextViewPr>
  <p:notesViewPr>
    <p:cSldViewPr snapToGrid="0">
      <p:cViewPr varScale="1">
        <p:scale>
          <a:sx n="81" d="100"/>
          <a:sy n="81" d="100"/>
        </p:scale>
        <p:origin x="3894"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DE563F-A618-482E-B036-3F6F9916470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481C4502-633C-4BFB-B383-BAF81E06DE46}">
      <dgm:prSet/>
      <dgm:spPr/>
      <dgm:t>
        <a:bodyPr/>
        <a:lstStyle/>
        <a:p>
          <a:pPr>
            <a:lnSpc>
              <a:spcPct val="100000"/>
            </a:lnSpc>
          </a:pPr>
          <a:r>
            <a:rPr lang="en-US" dirty="0">
              <a:latin typeface="Avenir"/>
            </a:rPr>
            <a:t>Structural elements that don’t break the flow of the document.</a:t>
          </a:r>
        </a:p>
      </dgm:t>
    </dgm:pt>
    <dgm:pt modelId="{91E2BEAC-45F8-4B7D-A2BF-D1BEA1CBAA6A}" type="parTrans" cxnId="{AC0D1095-92F7-4AEA-89E8-15D98ED00012}">
      <dgm:prSet/>
      <dgm:spPr/>
      <dgm:t>
        <a:bodyPr/>
        <a:lstStyle/>
        <a:p>
          <a:endParaRPr lang="en-US"/>
        </a:p>
      </dgm:t>
    </dgm:pt>
    <dgm:pt modelId="{81C777A2-9D40-484B-A774-008AA7BCE816}" type="sibTrans" cxnId="{AC0D1095-92F7-4AEA-89E8-15D98ED00012}">
      <dgm:prSet/>
      <dgm:spPr/>
      <dgm:t>
        <a:bodyPr/>
        <a:lstStyle/>
        <a:p>
          <a:endParaRPr lang="en-US"/>
        </a:p>
      </dgm:t>
    </dgm:pt>
    <dgm:pt modelId="{DB39127E-BAEB-4F0C-BA10-07E824AFC9EE}">
      <dgm:prSet/>
      <dgm:spPr/>
      <dgm:t>
        <a:bodyPr/>
        <a:lstStyle/>
        <a:p>
          <a:pPr>
            <a:lnSpc>
              <a:spcPct val="100000"/>
            </a:lnSpc>
          </a:pPr>
          <a:r>
            <a:rPr lang="en-US" dirty="0">
              <a:latin typeface="Avenir"/>
            </a:rPr>
            <a:t>Elements we can apply at the ‘sentence level’</a:t>
          </a:r>
        </a:p>
      </dgm:t>
    </dgm:pt>
    <dgm:pt modelId="{DA13E3E5-963E-4C82-82AF-FF0340B06CD9}" type="parTrans" cxnId="{128D23FD-CBAC-4AFE-8548-1938FC7BB283}">
      <dgm:prSet/>
      <dgm:spPr/>
      <dgm:t>
        <a:bodyPr/>
        <a:lstStyle/>
        <a:p>
          <a:endParaRPr lang="en-US"/>
        </a:p>
      </dgm:t>
    </dgm:pt>
    <dgm:pt modelId="{7AC5EE2C-F6F2-407E-9969-4EC98F1B338B}" type="sibTrans" cxnId="{128D23FD-CBAC-4AFE-8548-1938FC7BB283}">
      <dgm:prSet/>
      <dgm:spPr/>
      <dgm:t>
        <a:bodyPr/>
        <a:lstStyle/>
        <a:p>
          <a:endParaRPr lang="en-US"/>
        </a:p>
      </dgm:t>
    </dgm:pt>
    <dgm:pt modelId="{6CD86BB7-13D9-48CA-89D2-B2261A81B97C}">
      <dgm:prSet/>
      <dgm:spPr/>
      <dgm:t>
        <a:bodyPr/>
        <a:lstStyle/>
        <a:p>
          <a:pPr>
            <a:lnSpc>
              <a:spcPct val="100000"/>
            </a:lnSpc>
          </a:pPr>
          <a:r>
            <a:rPr lang="en-US" dirty="0">
              <a:latin typeface="Avenir"/>
            </a:rPr>
            <a:t>These elements modify content within a sentence (or sentences) without breaking it/them up</a:t>
          </a:r>
        </a:p>
      </dgm:t>
    </dgm:pt>
    <dgm:pt modelId="{252DF3A0-E636-4B97-924D-0C6026970169}" type="parTrans" cxnId="{B9517731-F42D-4A28-8339-0102A36124DA}">
      <dgm:prSet/>
      <dgm:spPr/>
      <dgm:t>
        <a:bodyPr/>
        <a:lstStyle/>
        <a:p>
          <a:endParaRPr lang="en-US"/>
        </a:p>
      </dgm:t>
    </dgm:pt>
    <dgm:pt modelId="{4624B8BC-165A-4C97-B030-FA15DD4EFC1E}" type="sibTrans" cxnId="{B9517731-F42D-4A28-8339-0102A36124DA}">
      <dgm:prSet/>
      <dgm:spPr/>
      <dgm:t>
        <a:bodyPr/>
        <a:lstStyle/>
        <a:p>
          <a:endParaRPr lang="en-US"/>
        </a:p>
      </dgm:t>
    </dgm:pt>
    <dgm:pt modelId="{DBEE6947-B6CC-4522-8E86-8D5B7E25B29A}" type="pres">
      <dgm:prSet presAssocID="{62DE563F-A618-482E-B036-3F6F99164705}" presName="root" presStyleCnt="0">
        <dgm:presLayoutVars>
          <dgm:dir/>
          <dgm:resizeHandles val="exact"/>
        </dgm:presLayoutVars>
      </dgm:prSet>
      <dgm:spPr/>
    </dgm:pt>
    <dgm:pt modelId="{7D6DDE88-ACB2-4A9F-98C9-FC860EF41305}" type="pres">
      <dgm:prSet presAssocID="{481C4502-633C-4BFB-B383-BAF81E06DE46}" presName="compNode" presStyleCnt="0"/>
      <dgm:spPr/>
    </dgm:pt>
    <dgm:pt modelId="{7EECB993-FA9D-4CC2-8E97-69FE4A386378}" type="pres">
      <dgm:prSet presAssocID="{481C4502-633C-4BFB-B383-BAF81E06DE46}" presName="bgRect" presStyleLbl="bgShp" presStyleIdx="0" presStyleCnt="3"/>
      <dgm:spPr/>
    </dgm:pt>
    <dgm:pt modelId="{69D5CE03-09BA-41CA-BFFD-B5A96179856A}" type="pres">
      <dgm:prSet presAssocID="{481C4502-633C-4BFB-B383-BAF81E06DE4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ocument"/>
        </a:ext>
      </dgm:extLst>
    </dgm:pt>
    <dgm:pt modelId="{FBDE8E7D-7DF3-49BD-A9A8-6C885B324399}" type="pres">
      <dgm:prSet presAssocID="{481C4502-633C-4BFB-B383-BAF81E06DE46}" presName="spaceRect" presStyleCnt="0"/>
      <dgm:spPr/>
    </dgm:pt>
    <dgm:pt modelId="{91AF1FCE-4AF7-413E-BF88-D005D0DB09FF}" type="pres">
      <dgm:prSet presAssocID="{481C4502-633C-4BFB-B383-BAF81E06DE46}" presName="parTx" presStyleLbl="revTx" presStyleIdx="0" presStyleCnt="3">
        <dgm:presLayoutVars>
          <dgm:chMax val="0"/>
          <dgm:chPref val="0"/>
        </dgm:presLayoutVars>
      </dgm:prSet>
      <dgm:spPr/>
    </dgm:pt>
    <dgm:pt modelId="{AC4F86D0-A9D1-48BF-9A64-743957CF02DA}" type="pres">
      <dgm:prSet presAssocID="{81C777A2-9D40-484B-A774-008AA7BCE816}" presName="sibTrans" presStyleCnt="0"/>
      <dgm:spPr/>
    </dgm:pt>
    <dgm:pt modelId="{A602E085-005D-4B92-B51F-9E711560E823}" type="pres">
      <dgm:prSet presAssocID="{DB39127E-BAEB-4F0C-BA10-07E824AFC9EE}" presName="compNode" presStyleCnt="0"/>
      <dgm:spPr/>
    </dgm:pt>
    <dgm:pt modelId="{3627CD18-2859-4F7E-A68B-1044F8692D82}" type="pres">
      <dgm:prSet presAssocID="{DB39127E-BAEB-4F0C-BA10-07E824AFC9EE}" presName="bgRect" presStyleLbl="bgShp" presStyleIdx="1" presStyleCnt="3"/>
      <dgm:spPr/>
    </dgm:pt>
    <dgm:pt modelId="{0A727145-9CD1-411A-9EFF-2C6EA61D1D14}" type="pres">
      <dgm:prSet presAssocID="{DB39127E-BAEB-4F0C-BA10-07E824AFC9E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Quotes"/>
        </a:ext>
      </dgm:extLst>
    </dgm:pt>
    <dgm:pt modelId="{41DA35EA-2061-4914-BA85-5AAEA7E524D7}" type="pres">
      <dgm:prSet presAssocID="{DB39127E-BAEB-4F0C-BA10-07E824AFC9EE}" presName="spaceRect" presStyleCnt="0"/>
      <dgm:spPr/>
    </dgm:pt>
    <dgm:pt modelId="{60F649CE-6095-43A8-9319-2B8E490F1379}" type="pres">
      <dgm:prSet presAssocID="{DB39127E-BAEB-4F0C-BA10-07E824AFC9EE}" presName="parTx" presStyleLbl="revTx" presStyleIdx="1" presStyleCnt="3">
        <dgm:presLayoutVars>
          <dgm:chMax val="0"/>
          <dgm:chPref val="0"/>
        </dgm:presLayoutVars>
      </dgm:prSet>
      <dgm:spPr/>
    </dgm:pt>
    <dgm:pt modelId="{8A60997C-5BCE-4EC1-934A-67CFAF6A8361}" type="pres">
      <dgm:prSet presAssocID="{7AC5EE2C-F6F2-407E-9969-4EC98F1B338B}" presName="sibTrans" presStyleCnt="0"/>
      <dgm:spPr/>
    </dgm:pt>
    <dgm:pt modelId="{E7D00E3A-C14C-41D3-8A98-0E5440D46C05}" type="pres">
      <dgm:prSet presAssocID="{6CD86BB7-13D9-48CA-89D2-B2261A81B97C}" presName="compNode" presStyleCnt="0"/>
      <dgm:spPr/>
    </dgm:pt>
    <dgm:pt modelId="{889A2C20-B17E-47D3-9ADC-42DE25D6B401}" type="pres">
      <dgm:prSet presAssocID="{6CD86BB7-13D9-48CA-89D2-B2261A81B97C}" presName="bgRect" presStyleLbl="bgShp" presStyleIdx="2" presStyleCnt="3"/>
      <dgm:spPr/>
    </dgm:pt>
    <dgm:pt modelId="{2B17899E-0100-42B8-9510-DA90B064C243}" type="pres">
      <dgm:prSet presAssocID="{6CD86BB7-13D9-48CA-89D2-B2261A81B97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Open Quotation Mark"/>
        </a:ext>
      </dgm:extLst>
    </dgm:pt>
    <dgm:pt modelId="{B6532FD1-D5B4-49DE-9CEF-4D1DF6163972}" type="pres">
      <dgm:prSet presAssocID="{6CD86BB7-13D9-48CA-89D2-B2261A81B97C}" presName="spaceRect" presStyleCnt="0"/>
      <dgm:spPr/>
    </dgm:pt>
    <dgm:pt modelId="{D93AFC20-56EB-4C18-87C0-98B1B97C09A0}" type="pres">
      <dgm:prSet presAssocID="{6CD86BB7-13D9-48CA-89D2-B2261A81B97C}" presName="parTx" presStyleLbl="revTx" presStyleIdx="2" presStyleCnt="3">
        <dgm:presLayoutVars>
          <dgm:chMax val="0"/>
          <dgm:chPref val="0"/>
        </dgm:presLayoutVars>
      </dgm:prSet>
      <dgm:spPr/>
    </dgm:pt>
  </dgm:ptLst>
  <dgm:cxnLst>
    <dgm:cxn modelId="{B9517731-F42D-4A28-8339-0102A36124DA}" srcId="{62DE563F-A618-482E-B036-3F6F99164705}" destId="{6CD86BB7-13D9-48CA-89D2-B2261A81B97C}" srcOrd="2" destOrd="0" parTransId="{252DF3A0-E636-4B97-924D-0C6026970169}" sibTransId="{4624B8BC-165A-4C97-B030-FA15DD4EFC1E}"/>
    <dgm:cxn modelId="{863E194B-DD03-499E-8828-446B5222474E}" type="presOf" srcId="{481C4502-633C-4BFB-B383-BAF81E06DE46}" destId="{91AF1FCE-4AF7-413E-BF88-D005D0DB09FF}" srcOrd="0" destOrd="0" presId="urn:microsoft.com/office/officeart/2018/2/layout/IconVerticalSolidList"/>
    <dgm:cxn modelId="{BBF6B46B-1082-48CB-9E5C-ED6CCE175EA2}" type="presOf" srcId="{62DE563F-A618-482E-B036-3F6F99164705}" destId="{DBEE6947-B6CC-4522-8E86-8D5B7E25B29A}" srcOrd="0" destOrd="0" presId="urn:microsoft.com/office/officeart/2018/2/layout/IconVerticalSolidList"/>
    <dgm:cxn modelId="{AC0D1095-92F7-4AEA-89E8-15D98ED00012}" srcId="{62DE563F-A618-482E-B036-3F6F99164705}" destId="{481C4502-633C-4BFB-B383-BAF81E06DE46}" srcOrd="0" destOrd="0" parTransId="{91E2BEAC-45F8-4B7D-A2BF-D1BEA1CBAA6A}" sibTransId="{81C777A2-9D40-484B-A774-008AA7BCE816}"/>
    <dgm:cxn modelId="{9C937ABD-A41E-4DBB-AF2A-609463E74B94}" type="presOf" srcId="{6CD86BB7-13D9-48CA-89D2-B2261A81B97C}" destId="{D93AFC20-56EB-4C18-87C0-98B1B97C09A0}" srcOrd="0" destOrd="0" presId="urn:microsoft.com/office/officeart/2018/2/layout/IconVerticalSolidList"/>
    <dgm:cxn modelId="{4CEEE5C6-02E1-4751-B7E6-D8E0E98199F2}" type="presOf" srcId="{DB39127E-BAEB-4F0C-BA10-07E824AFC9EE}" destId="{60F649CE-6095-43A8-9319-2B8E490F1379}" srcOrd="0" destOrd="0" presId="urn:microsoft.com/office/officeart/2018/2/layout/IconVerticalSolidList"/>
    <dgm:cxn modelId="{128D23FD-CBAC-4AFE-8548-1938FC7BB283}" srcId="{62DE563F-A618-482E-B036-3F6F99164705}" destId="{DB39127E-BAEB-4F0C-BA10-07E824AFC9EE}" srcOrd="1" destOrd="0" parTransId="{DA13E3E5-963E-4C82-82AF-FF0340B06CD9}" sibTransId="{7AC5EE2C-F6F2-407E-9969-4EC98F1B338B}"/>
    <dgm:cxn modelId="{F1E80108-A126-4E00-AC33-CDAAC1084224}" type="presParOf" srcId="{DBEE6947-B6CC-4522-8E86-8D5B7E25B29A}" destId="{7D6DDE88-ACB2-4A9F-98C9-FC860EF41305}" srcOrd="0" destOrd="0" presId="urn:microsoft.com/office/officeart/2018/2/layout/IconVerticalSolidList"/>
    <dgm:cxn modelId="{5D369A56-3A77-4B8A-A54C-FEE7DAD79332}" type="presParOf" srcId="{7D6DDE88-ACB2-4A9F-98C9-FC860EF41305}" destId="{7EECB993-FA9D-4CC2-8E97-69FE4A386378}" srcOrd="0" destOrd="0" presId="urn:microsoft.com/office/officeart/2018/2/layout/IconVerticalSolidList"/>
    <dgm:cxn modelId="{54A8C9F5-6A75-49F3-B18E-D542A2EAE403}" type="presParOf" srcId="{7D6DDE88-ACB2-4A9F-98C9-FC860EF41305}" destId="{69D5CE03-09BA-41CA-BFFD-B5A96179856A}" srcOrd="1" destOrd="0" presId="urn:microsoft.com/office/officeart/2018/2/layout/IconVerticalSolidList"/>
    <dgm:cxn modelId="{932E81E5-BE97-4932-8B00-9973AD4F0949}" type="presParOf" srcId="{7D6DDE88-ACB2-4A9F-98C9-FC860EF41305}" destId="{FBDE8E7D-7DF3-49BD-A9A8-6C885B324399}" srcOrd="2" destOrd="0" presId="urn:microsoft.com/office/officeart/2018/2/layout/IconVerticalSolidList"/>
    <dgm:cxn modelId="{6C9E9524-055C-40E6-ACB5-70212BD4BFA2}" type="presParOf" srcId="{7D6DDE88-ACB2-4A9F-98C9-FC860EF41305}" destId="{91AF1FCE-4AF7-413E-BF88-D005D0DB09FF}" srcOrd="3" destOrd="0" presId="urn:microsoft.com/office/officeart/2018/2/layout/IconVerticalSolidList"/>
    <dgm:cxn modelId="{1450B055-B01D-4B3B-8850-C8747F2F4901}" type="presParOf" srcId="{DBEE6947-B6CC-4522-8E86-8D5B7E25B29A}" destId="{AC4F86D0-A9D1-48BF-9A64-743957CF02DA}" srcOrd="1" destOrd="0" presId="urn:microsoft.com/office/officeart/2018/2/layout/IconVerticalSolidList"/>
    <dgm:cxn modelId="{692A5D58-43F9-4F29-81DA-CC5CEA6B51C1}" type="presParOf" srcId="{DBEE6947-B6CC-4522-8E86-8D5B7E25B29A}" destId="{A602E085-005D-4B92-B51F-9E711560E823}" srcOrd="2" destOrd="0" presId="urn:microsoft.com/office/officeart/2018/2/layout/IconVerticalSolidList"/>
    <dgm:cxn modelId="{86342871-0336-4C5D-9188-92F12CF82FD1}" type="presParOf" srcId="{A602E085-005D-4B92-B51F-9E711560E823}" destId="{3627CD18-2859-4F7E-A68B-1044F8692D82}" srcOrd="0" destOrd="0" presId="urn:microsoft.com/office/officeart/2018/2/layout/IconVerticalSolidList"/>
    <dgm:cxn modelId="{6D8F193F-466B-4858-814C-632F15A941BD}" type="presParOf" srcId="{A602E085-005D-4B92-B51F-9E711560E823}" destId="{0A727145-9CD1-411A-9EFF-2C6EA61D1D14}" srcOrd="1" destOrd="0" presId="urn:microsoft.com/office/officeart/2018/2/layout/IconVerticalSolidList"/>
    <dgm:cxn modelId="{B1066462-E6C7-4218-B6B6-A7B2039CD3F9}" type="presParOf" srcId="{A602E085-005D-4B92-B51F-9E711560E823}" destId="{41DA35EA-2061-4914-BA85-5AAEA7E524D7}" srcOrd="2" destOrd="0" presId="urn:microsoft.com/office/officeart/2018/2/layout/IconVerticalSolidList"/>
    <dgm:cxn modelId="{1D505507-4594-4F39-8EC8-DD3DE7FD1DF9}" type="presParOf" srcId="{A602E085-005D-4B92-B51F-9E711560E823}" destId="{60F649CE-6095-43A8-9319-2B8E490F1379}" srcOrd="3" destOrd="0" presId="urn:microsoft.com/office/officeart/2018/2/layout/IconVerticalSolidList"/>
    <dgm:cxn modelId="{9460DFC8-1759-46C0-9CC1-59FE896526B6}" type="presParOf" srcId="{DBEE6947-B6CC-4522-8E86-8D5B7E25B29A}" destId="{8A60997C-5BCE-4EC1-934A-67CFAF6A8361}" srcOrd="3" destOrd="0" presId="urn:microsoft.com/office/officeart/2018/2/layout/IconVerticalSolidList"/>
    <dgm:cxn modelId="{78AFF429-1F65-43BD-A129-84095EFC695E}" type="presParOf" srcId="{DBEE6947-B6CC-4522-8E86-8D5B7E25B29A}" destId="{E7D00E3A-C14C-41D3-8A98-0E5440D46C05}" srcOrd="4" destOrd="0" presId="urn:microsoft.com/office/officeart/2018/2/layout/IconVerticalSolidList"/>
    <dgm:cxn modelId="{8411CEF9-68FC-4AFB-96FD-811C1C1FFEBF}" type="presParOf" srcId="{E7D00E3A-C14C-41D3-8A98-0E5440D46C05}" destId="{889A2C20-B17E-47D3-9ADC-42DE25D6B401}" srcOrd="0" destOrd="0" presId="urn:microsoft.com/office/officeart/2018/2/layout/IconVerticalSolidList"/>
    <dgm:cxn modelId="{440BDCE2-686A-432D-93EA-9EFA076988EB}" type="presParOf" srcId="{E7D00E3A-C14C-41D3-8A98-0E5440D46C05}" destId="{2B17899E-0100-42B8-9510-DA90B064C243}" srcOrd="1" destOrd="0" presId="urn:microsoft.com/office/officeart/2018/2/layout/IconVerticalSolidList"/>
    <dgm:cxn modelId="{E53DF289-66CD-4C0A-B37B-54306D8DD067}" type="presParOf" srcId="{E7D00E3A-C14C-41D3-8A98-0E5440D46C05}" destId="{B6532FD1-D5B4-49DE-9CEF-4D1DF6163972}" srcOrd="2" destOrd="0" presId="urn:microsoft.com/office/officeart/2018/2/layout/IconVerticalSolidList"/>
    <dgm:cxn modelId="{6EADFA97-05D5-4BCF-9165-0674BC8FDF86}" type="presParOf" srcId="{E7D00E3A-C14C-41D3-8A98-0E5440D46C05}" destId="{D93AFC20-56EB-4C18-87C0-98B1B97C09A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ECB993-FA9D-4CC2-8E97-69FE4A386378}">
      <dsp:nvSpPr>
        <dsp:cNvPr id="0" name=""/>
        <dsp:cNvSpPr/>
      </dsp:nvSpPr>
      <dsp:spPr>
        <a:xfrm>
          <a:off x="0" y="523"/>
          <a:ext cx="8178800" cy="12252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D5CE03-09BA-41CA-BFFD-B5A96179856A}">
      <dsp:nvSpPr>
        <dsp:cNvPr id="0" name=""/>
        <dsp:cNvSpPr/>
      </dsp:nvSpPr>
      <dsp:spPr>
        <a:xfrm>
          <a:off x="370638" y="276205"/>
          <a:ext cx="673887" cy="6738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AF1FCE-4AF7-413E-BF88-D005D0DB09FF}">
      <dsp:nvSpPr>
        <dsp:cNvPr id="0" name=""/>
        <dsp:cNvSpPr/>
      </dsp:nvSpPr>
      <dsp:spPr>
        <a:xfrm>
          <a:off x="1415164" y="523"/>
          <a:ext cx="6763635" cy="1225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672" tIns="129672" rIns="129672" bIns="129672"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Avenir"/>
            </a:rPr>
            <a:t>Structural elements that don’t break the flow of the document.</a:t>
          </a:r>
        </a:p>
      </dsp:txBody>
      <dsp:txXfrm>
        <a:off x="1415164" y="523"/>
        <a:ext cx="6763635" cy="1225250"/>
      </dsp:txXfrm>
    </dsp:sp>
    <dsp:sp modelId="{3627CD18-2859-4F7E-A68B-1044F8692D82}">
      <dsp:nvSpPr>
        <dsp:cNvPr id="0" name=""/>
        <dsp:cNvSpPr/>
      </dsp:nvSpPr>
      <dsp:spPr>
        <a:xfrm>
          <a:off x="0" y="1532087"/>
          <a:ext cx="8178800" cy="12252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727145-9CD1-411A-9EFF-2C6EA61D1D14}">
      <dsp:nvSpPr>
        <dsp:cNvPr id="0" name=""/>
        <dsp:cNvSpPr/>
      </dsp:nvSpPr>
      <dsp:spPr>
        <a:xfrm>
          <a:off x="370638" y="1807768"/>
          <a:ext cx="673887" cy="6738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F649CE-6095-43A8-9319-2B8E490F1379}">
      <dsp:nvSpPr>
        <dsp:cNvPr id="0" name=""/>
        <dsp:cNvSpPr/>
      </dsp:nvSpPr>
      <dsp:spPr>
        <a:xfrm>
          <a:off x="1415164" y="1532087"/>
          <a:ext cx="6763635" cy="1225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672" tIns="129672" rIns="129672" bIns="129672"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Avenir"/>
            </a:rPr>
            <a:t>Elements we can apply at the ‘sentence level’</a:t>
          </a:r>
        </a:p>
      </dsp:txBody>
      <dsp:txXfrm>
        <a:off x="1415164" y="1532087"/>
        <a:ext cx="6763635" cy="1225250"/>
      </dsp:txXfrm>
    </dsp:sp>
    <dsp:sp modelId="{889A2C20-B17E-47D3-9ADC-42DE25D6B401}">
      <dsp:nvSpPr>
        <dsp:cNvPr id="0" name=""/>
        <dsp:cNvSpPr/>
      </dsp:nvSpPr>
      <dsp:spPr>
        <a:xfrm>
          <a:off x="0" y="3063650"/>
          <a:ext cx="8178800" cy="12252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17899E-0100-42B8-9510-DA90B064C243}">
      <dsp:nvSpPr>
        <dsp:cNvPr id="0" name=""/>
        <dsp:cNvSpPr/>
      </dsp:nvSpPr>
      <dsp:spPr>
        <a:xfrm>
          <a:off x="370638" y="3339332"/>
          <a:ext cx="673887" cy="6738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3AFC20-56EB-4C18-87C0-98B1B97C09A0}">
      <dsp:nvSpPr>
        <dsp:cNvPr id="0" name=""/>
        <dsp:cNvSpPr/>
      </dsp:nvSpPr>
      <dsp:spPr>
        <a:xfrm>
          <a:off x="1415164" y="3063650"/>
          <a:ext cx="6763635" cy="1225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672" tIns="129672" rIns="129672" bIns="129672"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Avenir"/>
            </a:rPr>
            <a:t>These elements modify content within a sentence (or sentences) without breaking it/them up</a:t>
          </a:r>
        </a:p>
      </dsp:txBody>
      <dsp:txXfrm>
        <a:off x="1415164" y="3063650"/>
        <a:ext cx="6763635" cy="122525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CD5DFF5-5C3A-60CC-11A0-D74B13B872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521745F-D06E-FCEA-3A1D-81300AD8CAF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88F0EA-E00D-4F69-9596-E8D9B4BBC74A}" type="datetimeFigureOut">
              <a:rPr lang="en-US" smtClean="0"/>
              <a:t>2/4/2026</a:t>
            </a:fld>
            <a:endParaRPr lang="en-US"/>
          </a:p>
        </p:txBody>
      </p:sp>
      <p:sp>
        <p:nvSpPr>
          <p:cNvPr id="4" name="Footer Placeholder 3">
            <a:extLst>
              <a:ext uri="{FF2B5EF4-FFF2-40B4-BE49-F238E27FC236}">
                <a16:creationId xmlns:a16="http://schemas.microsoft.com/office/drawing/2014/main" id="{D2050043-DE5E-C86A-ED50-D3CBA859E9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17AF8A8-738B-E996-A20E-C035AB7C284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286384-199B-42CC-A90B-516EB23FAD4A}" type="slidenum">
              <a:rPr lang="en-US" smtClean="0"/>
              <a:t>‹#›</a:t>
            </a:fld>
            <a:endParaRPr lang="en-US"/>
          </a:p>
        </p:txBody>
      </p:sp>
    </p:spTree>
    <p:extLst>
      <p:ext uri="{BB962C8B-B14F-4D97-AF65-F5344CB8AC3E}">
        <p14:creationId xmlns:p14="http://schemas.microsoft.com/office/powerpoint/2010/main" val="261618350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jp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1467CC-16CE-4122-B8BB-E0B2855A7FB8}" type="datetimeFigureOut">
              <a:rPr lang="en-US" smtClean="0"/>
              <a:t>2/4/2026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24B24E-E92A-446E-9BBA-E049DEAECB46}" type="slidenum">
              <a:rPr lang="en-US" smtClean="0"/>
              <a:t>‹#›</a:t>
            </a:fld>
            <a:endParaRPr lang="en-US"/>
          </a:p>
        </p:txBody>
      </p:sp>
    </p:spTree>
    <p:extLst>
      <p:ext uri="{BB962C8B-B14F-4D97-AF65-F5344CB8AC3E}">
        <p14:creationId xmlns:p14="http://schemas.microsoft.com/office/powerpoint/2010/main" val="418281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4B24E-E92A-446E-9BBA-E049DEAECB46}" type="slidenum">
              <a:rPr lang="en-US" smtClean="0"/>
              <a:t>2</a:t>
            </a:fld>
            <a:endParaRPr lang="en-US"/>
          </a:p>
        </p:txBody>
      </p:sp>
    </p:spTree>
    <p:extLst>
      <p:ext uri="{BB962C8B-B14F-4D97-AF65-F5344CB8AC3E}">
        <p14:creationId xmlns:p14="http://schemas.microsoft.com/office/powerpoint/2010/main" val="9860497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6" name="Google Shape;21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1 byte ~= 1 single character of text</a:t>
            </a:r>
            <a:endParaRPr/>
          </a:p>
          <a:p>
            <a:pPr marL="0" lvl="0" indent="0" algn="l" rtl="0">
              <a:lnSpc>
                <a:spcPct val="100000"/>
              </a:lnSpc>
              <a:spcBef>
                <a:spcPts val="0"/>
              </a:spcBef>
              <a:spcAft>
                <a:spcPts val="0"/>
              </a:spcAft>
              <a:buSzPts val="1400"/>
              <a:buNone/>
            </a:pPr>
            <a:r>
              <a:rPr lang="en-US"/>
              <a:t>3 bytes ~= 1 pixel in an image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That’s over 6.2 million bytes for a single uncompressed HD image.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1 megabyte = 1 million bytes</a:t>
            </a:r>
            <a:endParaRPr/>
          </a:p>
          <a:p>
            <a:pPr marL="0" lvl="0" indent="0" algn="l" rtl="0">
              <a:lnSpc>
                <a:spcPct val="100000"/>
              </a:lnSpc>
              <a:spcBef>
                <a:spcPts val="0"/>
              </a:spcBef>
              <a:spcAft>
                <a:spcPts val="0"/>
              </a:spcAft>
              <a:buSzPts val="1400"/>
              <a:buNone/>
            </a:pPr>
            <a:r>
              <a:rPr lang="en-US"/>
              <a:t>1 gigabyte = 1 billion bytes</a:t>
            </a:r>
            <a:endParaRPr/>
          </a:p>
          <a:p>
            <a:pPr marL="0" lvl="0" indent="0" algn="l" rtl="0">
              <a:lnSpc>
                <a:spcPct val="100000"/>
              </a:lnSpc>
              <a:spcBef>
                <a:spcPts val="0"/>
              </a:spcBef>
              <a:spcAft>
                <a:spcPts val="0"/>
              </a:spcAft>
              <a:buSzPts val="1400"/>
              <a:buNone/>
            </a:pPr>
            <a:r>
              <a:rPr lang="en-US"/>
              <a:t>1 terabyte = 1 trillion bytes</a:t>
            </a:r>
            <a:endParaRPr/>
          </a:p>
          <a:p>
            <a:pPr marL="0" lvl="0" indent="0" algn="l" rtl="0">
              <a:lnSpc>
                <a:spcPct val="100000"/>
              </a:lnSpc>
              <a:spcBef>
                <a:spcPts val="0"/>
              </a:spcBef>
              <a:spcAft>
                <a:spcPts val="0"/>
              </a:spcAft>
              <a:buSzPts val="1400"/>
              <a:buNone/>
            </a:pPr>
            <a:r>
              <a:rPr lang="en-US"/>
              <a:t>1 petabyte = 1 quadrillion bytes (That’s 15 zeros!)</a:t>
            </a:r>
            <a:endParaRPr/>
          </a:p>
        </p:txBody>
      </p:sp>
      <p:sp>
        <p:nvSpPr>
          <p:cNvPr id="237" name="Google Shape;23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8" name="Google Shape;25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8" name="Google Shape;27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5" name="Google Shape;28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a:extLst>
            <a:ext uri="{FF2B5EF4-FFF2-40B4-BE49-F238E27FC236}">
              <a16:creationId xmlns:a16="http://schemas.microsoft.com/office/drawing/2014/main" id="{A6BA7880-AAC6-F1D1-1ED8-91C2BA90BCFE}"/>
            </a:ext>
          </a:extLst>
        </p:cNvPr>
        <p:cNvGrpSpPr/>
        <p:nvPr/>
      </p:nvGrpSpPr>
      <p:grpSpPr>
        <a:xfrm>
          <a:off x="0" y="0"/>
          <a:ext cx="0" cy="0"/>
          <a:chOff x="0" y="0"/>
          <a:chExt cx="0" cy="0"/>
        </a:xfrm>
      </p:grpSpPr>
      <p:sp>
        <p:nvSpPr>
          <p:cNvPr id="284" name="Google Shape;284;p8:notes">
            <a:extLst>
              <a:ext uri="{FF2B5EF4-FFF2-40B4-BE49-F238E27FC236}">
                <a16:creationId xmlns:a16="http://schemas.microsoft.com/office/drawing/2014/main" id="{0C188902-DEE6-E914-8742-C3DD83A0D31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5" name="Google Shape;285;p8:notes">
            <a:extLst>
              <a:ext uri="{FF2B5EF4-FFF2-40B4-BE49-F238E27FC236}">
                <a16:creationId xmlns:a16="http://schemas.microsoft.com/office/drawing/2014/main" id="{F8EBC7BB-F222-D111-BC24-9B98821FF0B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4468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7" name="Google Shape;297;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4" name="Google Shape;30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9" name="Google Shape;31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4B24E-E92A-446E-9BBA-E049DEAECB46}" type="slidenum">
              <a:rPr lang="en-US" smtClean="0"/>
              <a:t>3</a:t>
            </a:fld>
            <a:endParaRPr lang="en-US"/>
          </a:p>
        </p:txBody>
      </p:sp>
    </p:spTree>
    <p:extLst>
      <p:ext uri="{BB962C8B-B14F-4D97-AF65-F5344CB8AC3E}">
        <p14:creationId xmlns:p14="http://schemas.microsoft.com/office/powerpoint/2010/main" val="29204180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0" name="Google Shape;36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HDMI has many different versions with the same connector, double check that you are using the correct version for your needs.</a:t>
            </a:r>
            <a:endParaRPr/>
          </a:p>
          <a:p>
            <a:pPr marL="0" lvl="0" indent="0" algn="l" rtl="0">
              <a:lnSpc>
                <a:spcPct val="100000"/>
              </a:lnSpc>
              <a:spcBef>
                <a:spcPts val="0"/>
              </a:spcBef>
              <a:spcAft>
                <a:spcPts val="0"/>
              </a:spcAft>
              <a:buSzPts val="1400"/>
              <a:buNone/>
            </a:pPr>
            <a:r>
              <a:rPr lang="en-US"/>
              <a:t>DisplayPort allows to chained connections.</a:t>
            </a:r>
            <a:endParaRPr/>
          </a:p>
          <a:p>
            <a:pPr marL="0" lvl="0" indent="0" algn="l" rtl="0">
              <a:lnSpc>
                <a:spcPct val="100000"/>
              </a:lnSpc>
              <a:spcBef>
                <a:spcPts val="0"/>
              </a:spcBef>
              <a:spcAft>
                <a:spcPts val="0"/>
              </a:spcAft>
              <a:buSzPts val="1400"/>
              <a:buNone/>
            </a:pPr>
            <a:r>
              <a:rPr lang="en-US"/>
              <a:t>Both DVI connections are digital while older VGA is an analog connection.</a:t>
            </a:r>
            <a:endParaRPr/>
          </a:p>
        </p:txBody>
      </p:sp>
      <p:sp>
        <p:nvSpPr>
          <p:cNvPr id="361" name="Google Shape;361;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26</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1" name="Google Shape;371;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The largest metal sleeve at the bottom is most commonly used for the “neutral” wire in an electric circuit. The tip is most often used as the “hot” wire. Any other “rings” in the jack connect to other hot connections that are used to send multiple signals within the same cable- most often stereo sound.</a:t>
            </a:r>
            <a:endParaRPr/>
          </a:p>
        </p:txBody>
      </p:sp>
      <p:sp>
        <p:nvSpPr>
          <p:cNvPr id="372" name="Google Shape;372;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0" name="Google Shape;38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8" name="Google Shape;38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7" name="Google Shape;39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4B24E-E92A-446E-9BBA-E049DEAECB46}" type="slidenum">
              <a:rPr lang="en-US" smtClean="0"/>
              <a:t>4</a:t>
            </a:fld>
            <a:endParaRPr lang="en-US"/>
          </a:p>
        </p:txBody>
      </p:sp>
    </p:spTree>
    <p:extLst>
      <p:ext uri="{BB962C8B-B14F-4D97-AF65-F5344CB8AC3E}">
        <p14:creationId xmlns:p14="http://schemas.microsoft.com/office/powerpoint/2010/main" val="2824621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4B24E-E92A-446E-9BBA-E049DEAECB46}" type="slidenum">
              <a:rPr lang="en-US" smtClean="0"/>
              <a:t>5</a:t>
            </a:fld>
            <a:endParaRPr lang="en-US"/>
          </a:p>
        </p:txBody>
      </p:sp>
    </p:spTree>
    <p:extLst>
      <p:ext uri="{BB962C8B-B14F-4D97-AF65-F5344CB8AC3E}">
        <p14:creationId xmlns:p14="http://schemas.microsoft.com/office/powerpoint/2010/main" val="30575805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4B24E-E92A-446E-9BBA-E049DEAECB46}" type="slidenum">
              <a:rPr lang="en-US" smtClean="0"/>
              <a:t>8</a:t>
            </a:fld>
            <a:endParaRPr lang="en-US"/>
          </a:p>
        </p:txBody>
      </p:sp>
    </p:spTree>
    <p:extLst>
      <p:ext uri="{BB962C8B-B14F-4D97-AF65-F5344CB8AC3E}">
        <p14:creationId xmlns:p14="http://schemas.microsoft.com/office/powerpoint/2010/main" val="1149076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 name="Google Shape;11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4" name="Google Shape;144;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4" name="Google Shape;19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2.png"/><Relationship Id="rId16"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microsoft.com/office/2007/relationships/hdphoto" Target="../media/hdphoto1.wdp"/><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3502A189-2B57-C927-377D-F831B32D7CD1}"/>
              </a:ext>
            </a:extLst>
          </p:cNvPr>
          <p:cNvSpPr/>
          <p:nvPr userDrawn="1"/>
        </p:nvSpPr>
        <p:spPr>
          <a:xfrm rot="21445655">
            <a:off x="69346" y="4396968"/>
            <a:ext cx="12011481" cy="14077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71216741-237D-0769-D99B-267B5D217537}"/>
              </a:ext>
            </a:extLst>
          </p:cNvPr>
          <p:cNvSpPr/>
          <p:nvPr userDrawn="1"/>
        </p:nvSpPr>
        <p:spPr>
          <a:xfrm rot="21427662">
            <a:off x="-60052" y="6003794"/>
            <a:ext cx="4469000" cy="9305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E89674F-E33C-2D82-00F4-96B3AD40E68B}"/>
              </a:ext>
            </a:extLst>
          </p:cNvPr>
          <p:cNvPicPr>
            <a:picLocks noChangeAspect="1"/>
          </p:cNvPicPr>
          <p:nvPr userDrawn="1"/>
        </p:nvPicPr>
        <p:blipFill>
          <a:blip r:embed="rId2">
            <a:extLst>
              <a:ext uri="{28A0092B-C50C-407E-A947-70E740481C1C}">
                <a14:useLocalDpi xmlns:a14="http://schemas.microsoft.com/office/drawing/2010/main" val="0"/>
              </a:ext>
            </a:extLst>
          </a:blip>
          <a:srcRect l="5402" t="79881" b="3862"/>
          <a:stretch>
            <a:fillRect/>
          </a:stretch>
        </p:blipFill>
        <p:spPr>
          <a:xfrm>
            <a:off x="0" y="5767798"/>
            <a:ext cx="8458587" cy="1090201"/>
          </a:xfrm>
          <a:prstGeom prst="rect">
            <a:avLst/>
          </a:prstGeom>
        </p:spPr>
      </p:pic>
      <p:pic>
        <p:nvPicPr>
          <p:cNvPr id="20" name="Picture 19">
            <a:extLst>
              <a:ext uri="{FF2B5EF4-FFF2-40B4-BE49-F238E27FC236}">
                <a16:creationId xmlns:a16="http://schemas.microsoft.com/office/drawing/2014/main" id="{7562235D-3592-B27E-4298-EAB9B742B776}"/>
              </a:ext>
            </a:extLst>
          </p:cNvPr>
          <p:cNvPicPr>
            <a:picLocks noChangeAspect="1"/>
          </p:cNvPicPr>
          <p:nvPr userDrawn="1"/>
        </p:nvPicPr>
        <p:blipFill>
          <a:blip r:embed="rId3"/>
          <a:srcRect l="21456" t="64054" r="17391"/>
          <a:stretch>
            <a:fillRect/>
          </a:stretch>
        </p:blipFill>
        <p:spPr>
          <a:xfrm>
            <a:off x="2657475" y="5770987"/>
            <a:ext cx="4120571" cy="287494"/>
          </a:xfrm>
          <a:prstGeom prst="rect">
            <a:avLst/>
          </a:prstGeom>
        </p:spPr>
      </p:pic>
      <p:sp>
        <p:nvSpPr>
          <p:cNvPr id="9" name="Rectangle 8">
            <a:extLst>
              <a:ext uri="{FF2B5EF4-FFF2-40B4-BE49-F238E27FC236}">
                <a16:creationId xmlns:a16="http://schemas.microsoft.com/office/drawing/2014/main" id="{054EEE6A-C6E4-A152-1B90-5323F41D80B0}"/>
              </a:ext>
            </a:extLst>
          </p:cNvPr>
          <p:cNvSpPr/>
          <p:nvPr userDrawn="1"/>
        </p:nvSpPr>
        <p:spPr>
          <a:xfrm rot="21417291">
            <a:off x="2322985" y="3818640"/>
            <a:ext cx="9823266" cy="19835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a:extLst>
              <a:ext uri="{FF2B5EF4-FFF2-40B4-BE49-F238E27FC236}">
                <a16:creationId xmlns:a16="http://schemas.microsoft.com/office/drawing/2014/main" id="{2908FD1D-6E84-981D-B344-286B78D5AA58}"/>
              </a:ext>
            </a:extLst>
          </p:cNvPr>
          <p:cNvPicPr>
            <a:picLocks noChangeAspect="1"/>
          </p:cNvPicPr>
          <p:nvPr userDrawn="1"/>
        </p:nvPicPr>
        <p:blipFill>
          <a:blip r:embed="rId4">
            <a:alphaModFix amt="8000"/>
            <a:extLst>
              <a:ext uri="{BEBA8EAE-BF5A-486C-A8C5-ECC9F3942E4B}">
                <a14:imgProps xmlns:a14="http://schemas.microsoft.com/office/drawing/2010/main">
                  <a14:imgLayer r:embed="rId5">
                    <a14:imgEffect>
                      <a14:colorTemperature colorTemp="8889"/>
                    </a14:imgEffect>
                    <a14:imgEffect>
                      <a14:saturation sat="212000"/>
                    </a14:imgEffect>
                  </a14:imgLayer>
                </a14:imgProps>
              </a:ext>
            </a:extLst>
          </a:blip>
          <a:srcRect b="11630"/>
          <a:stretch>
            <a:fillRect/>
          </a:stretch>
        </p:blipFill>
        <p:spPr>
          <a:xfrm rot="21408228">
            <a:off x="-842222" y="1130631"/>
            <a:ext cx="5485683" cy="4856978"/>
          </a:xfrm>
          <a:prstGeom prst="rect">
            <a:avLst/>
          </a:prstGeom>
          <a:effectLst>
            <a:softEdge rad="0"/>
          </a:effectLst>
        </p:spPr>
      </p:pic>
      <p:sp>
        <p:nvSpPr>
          <p:cNvPr id="11" name="Holder 3">
            <a:extLst>
              <a:ext uri="{FF2B5EF4-FFF2-40B4-BE49-F238E27FC236}">
                <a16:creationId xmlns:a16="http://schemas.microsoft.com/office/drawing/2014/main" id="{8FA63A7F-3217-2288-452F-D3FCF999DEC6}"/>
              </a:ext>
            </a:extLst>
          </p:cNvPr>
          <p:cNvSpPr>
            <a:spLocks noGrp="1"/>
          </p:cNvSpPr>
          <p:nvPr>
            <p:ph type="subTitle" idx="4"/>
          </p:nvPr>
        </p:nvSpPr>
        <p:spPr>
          <a:xfrm>
            <a:off x="1524000" y="4084859"/>
            <a:ext cx="9144000" cy="457048"/>
          </a:xfrm>
          <a:prstGeom prst="rect">
            <a:avLst/>
          </a:prstGeom>
          <a:ln>
            <a:noFill/>
          </a:ln>
        </p:spPr>
        <p:txBody>
          <a:bodyPr wrap="square" lIns="0" tIns="0" rIns="0" bIns="0" anchor="ctr">
            <a:spAutoFit/>
          </a:bodyPr>
          <a:lstStyle>
            <a:lvl1pPr algn="ctr">
              <a:buNone/>
              <a:defRPr sz="3300" b="0" i="0">
                <a:solidFill>
                  <a:schemeClr val="tx2"/>
                </a:solidFill>
                <a:latin typeface="+mn-lt"/>
                <a:ea typeface="Bahnschrift" panose="020B0502040204020203" pitchFamily="34" charset="0"/>
                <a:cs typeface="Arial" charset="0"/>
              </a:defRPr>
            </a:lvl1pPr>
          </a:lstStyle>
          <a:p>
            <a:r>
              <a:rPr lang="en-US" dirty="0"/>
              <a:t>Click to edit Master subtitle style</a:t>
            </a:r>
            <a:endParaRPr dirty="0"/>
          </a:p>
        </p:txBody>
      </p:sp>
      <p:sp>
        <p:nvSpPr>
          <p:cNvPr id="14" name="Text Placeholder 23">
            <a:extLst>
              <a:ext uri="{FF2B5EF4-FFF2-40B4-BE49-F238E27FC236}">
                <a16:creationId xmlns:a16="http://schemas.microsoft.com/office/drawing/2014/main" id="{B5728811-BAD7-EDE2-0F78-822178836DC7}"/>
              </a:ext>
            </a:extLst>
          </p:cNvPr>
          <p:cNvSpPr>
            <a:spLocks noGrp="1"/>
          </p:cNvSpPr>
          <p:nvPr>
            <p:ph type="body" sz="quarter" idx="10"/>
          </p:nvPr>
        </p:nvSpPr>
        <p:spPr>
          <a:xfrm>
            <a:off x="2580290" y="4867147"/>
            <a:ext cx="7031421" cy="686695"/>
          </a:xfrm>
        </p:spPr>
        <p:txBody>
          <a:bodyPr anchor="ctr">
            <a:normAutofit/>
          </a:bodyPr>
          <a:lstStyle>
            <a:lvl1pPr algn="ctr">
              <a:buNone/>
              <a:defRPr sz="2000">
                <a:solidFill>
                  <a:schemeClr val="accent2">
                    <a:lumMod val="75000"/>
                  </a:schemeClr>
                </a:solidFill>
                <a:latin typeface="Bahnschrift" panose="020B0502040204020203" pitchFamily="34" charset="0"/>
              </a:defRPr>
            </a:lvl1pPr>
          </a:lstStyle>
          <a:p>
            <a:pPr lvl="0"/>
            <a:r>
              <a:rPr lang="en-US" dirty="0"/>
              <a:t>Click to edit Master text styles</a:t>
            </a:r>
          </a:p>
        </p:txBody>
      </p:sp>
      <p:sp>
        <p:nvSpPr>
          <p:cNvPr id="19" name="Title 42">
            <a:extLst>
              <a:ext uri="{FF2B5EF4-FFF2-40B4-BE49-F238E27FC236}">
                <a16:creationId xmlns:a16="http://schemas.microsoft.com/office/drawing/2014/main" id="{65249093-A560-0C05-828F-9B8248E53E2C}"/>
              </a:ext>
            </a:extLst>
          </p:cNvPr>
          <p:cNvSpPr>
            <a:spLocks noGrp="1"/>
          </p:cNvSpPr>
          <p:nvPr>
            <p:ph type="title" hasCustomPrompt="1"/>
          </p:nvPr>
        </p:nvSpPr>
        <p:spPr>
          <a:xfrm>
            <a:off x="828544" y="2438135"/>
            <a:ext cx="10515600" cy="1325563"/>
          </a:xfrm>
        </p:spPr>
        <p:txBody>
          <a:bodyPr/>
          <a:lstStyle>
            <a:lvl1pPr algn="ctr">
              <a:defRPr sz="5000" b="1">
                <a:solidFill>
                  <a:schemeClr val="tx2"/>
                </a:solidFill>
                <a:latin typeface="Text Me One" pitchFamily="2" charset="0"/>
              </a:defRPr>
            </a:lvl1pPr>
          </a:lstStyle>
          <a:p>
            <a:r>
              <a:rPr lang="en-US" dirty="0"/>
              <a:t>CLICK TO EDIT MASTER TITLE STYLE</a:t>
            </a:r>
          </a:p>
        </p:txBody>
      </p:sp>
      <p:pic>
        <p:nvPicPr>
          <p:cNvPr id="23" name="Picture 22">
            <a:extLst>
              <a:ext uri="{FF2B5EF4-FFF2-40B4-BE49-F238E27FC236}">
                <a16:creationId xmlns:a16="http://schemas.microsoft.com/office/drawing/2014/main" id="{388D5A43-18D8-A9F1-6F5E-147A7C2DA6B1}"/>
              </a:ext>
            </a:extLst>
          </p:cNvPr>
          <p:cNvPicPr>
            <a:picLocks noChangeAspect="1"/>
          </p:cNvPicPr>
          <p:nvPr userDrawn="1"/>
        </p:nvPicPr>
        <p:blipFill>
          <a:blip r:embed="rId6"/>
          <a:srcRect l="4864" t="16748" r="77379" b="51965"/>
          <a:stretch>
            <a:fillRect/>
          </a:stretch>
        </p:blipFill>
        <p:spPr>
          <a:xfrm>
            <a:off x="2800457" y="6075941"/>
            <a:ext cx="1105314" cy="474903"/>
          </a:xfrm>
          <a:prstGeom prst="rect">
            <a:avLst/>
          </a:prstGeom>
        </p:spPr>
      </p:pic>
      <p:pic>
        <p:nvPicPr>
          <p:cNvPr id="28" name="Picture 27">
            <a:extLst>
              <a:ext uri="{FF2B5EF4-FFF2-40B4-BE49-F238E27FC236}">
                <a16:creationId xmlns:a16="http://schemas.microsoft.com/office/drawing/2014/main" id="{2893C971-8BFD-8F5A-2912-9897D729FC77}"/>
              </a:ext>
            </a:extLst>
          </p:cNvPr>
          <p:cNvPicPr>
            <a:picLocks noChangeAspect="1"/>
          </p:cNvPicPr>
          <p:nvPr userDrawn="1"/>
        </p:nvPicPr>
        <p:blipFill>
          <a:blip r:embed="rId7"/>
          <a:srcRect t="19478"/>
          <a:stretch>
            <a:fillRect/>
          </a:stretch>
        </p:blipFill>
        <p:spPr>
          <a:xfrm>
            <a:off x="10975856" y="5681273"/>
            <a:ext cx="1216144" cy="645163"/>
          </a:xfrm>
          <a:prstGeom prst="rect">
            <a:avLst/>
          </a:prstGeom>
        </p:spPr>
      </p:pic>
      <p:pic>
        <p:nvPicPr>
          <p:cNvPr id="30" name="Picture 29">
            <a:extLst>
              <a:ext uri="{FF2B5EF4-FFF2-40B4-BE49-F238E27FC236}">
                <a16:creationId xmlns:a16="http://schemas.microsoft.com/office/drawing/2014/main" id="{491126BC-8E4E-AEDF-D09C-FE043D1A8608}"/>
              </a:ext>
            </a:extLst>
          </p:cNvPr>
          <p:cNvPicPr>
            <a:picLocks noChangeAspect="1"/>
          </p:cNvPicPr>
          <p:nvPr userDrawn="1"/>
        </p:nvPicPr>
        <p:blipFill>
          <a:blip r:embed="rId8"/>
          <a:srcRect l="23407" t="28145"/>
          <a:stretch>
            <a:fillRect/>
          </a:stretch>
        </p:blipFill>
        <p:spPr>
          <a:xfrm>
            <a:off x="828544" y="6014585"/>
            <a:ext cx="248082" cy="287495"/>
          </a:xfrm>
          <a:prstGeom prst="rect">
            <a:avLst/>
          </a:prstGeom>
        </p:spPr>
      </p:pic>
      <p:pic>
        <p:nvPicPr>
          <p:cNvPr id="32" name="Picture 31">
            <a:extLst>
              <a:ext uri="{FF2B5EF4-FFF2-40B4-BE49-F238E27FC236}">
                <a16:creationId xmlns:a16="http://schemas.microsoft.com/office/drawing/2014/main" id="{BFB46271-354B-D9F0-C43F-237A0BEF9F00}"/>
              </a:ext>
            </a:extLst>
          </p:cNvPr>
          <p:cNvPicPr>
            <a:picLocks noChangeAspect="1"/>
          </p:cNvPicPr>
          <p:nvPr userDrawn="1"/>
        </p:nvPicPr>
        <p:blipFill>
          <a:blip r:embed="rId8"/>
          <a:stretch>
            <a:fillRect/>
          </a:stretch>
        </p:blipFill>
        <p:spPr>
          <a:xfrm>
            <a:off x="5354462" y="5995022"/>
            <a:ext cx="477574" cy="589945"/>
          </a:xfrm>
          <a:prstGeom prst="rect">
            <a:avLst/>
          </a:prstGeom>
        </p:spPr>
      </p:pic>
      <p:pic>
        <p:nvPicPr>
          <p:cNvPr id="34" name="Picture 33">
            <a:extLst>
              <a:ext uri="{FF2B5EF4-FFF2-40B4-BE49-F238E27FC236}">
                <a16:creationId xmlns:a16="http://schemas.microsoft.com/office/drawing/2014/main" id="{E53B015C-48F2-F48F-8B4E-E17E1DC5A78A}"/>
              </a:ext>
            </a:extLst>
          </p:cNvPr>
          <p:cNvPicPr>
            <a:picLocks noChangeAspect="1"/>
          </p:cNvPicPr>
          <p:nvPr userDrawn="1"/>
        </p:nvPicPr>
        <p:blipFill>
          <a:blip r:embed="rId9"/>
          <a:stretch>
            <a:fillRect/>
          </a:stretch>
        </p:blipFill>
        <p:spPr>
          <a:xfrm>
            <a:off x="10299486" y="6275198"/>
            <a:ext cx="676369" cy="409632"/>
          </a:xfrm>
          <a:prstGeom prst="rect">
            <a:avLst/>
          </a:prstGeom>
        </p:spPr>
      </p:pic>
      <p:pic>
        <p:nvPicPr>
          <p:cNvPr id="36" name="Picture 35">
            <a:extLst>
              <a:ext uri="{FF2B5EF4-FFF2-40B4-BE49-F238E27FC236}">
                <a16:creationId xmlns:a16="http://schemas.microsoft.com/office/drawing/2014/main" id="{6786BABE-62AB-0560-4106-EF69AC885F9C}"/>
              </a:ext>
            </a:extLst>
          </p:cNvPr>
          <p:cNvPicPr>
            <a:picLocks noChangeAspect="1"/>
          </p:cNvPicPr>
          <p:nvPr userDrawn="1"/>
        </p:nvPicPr>
        <p:blipFill>
          <a:blip r:embed="rId10"/>
          <a:stretch>
            <a:fillRect/>
          </a:stretch>
        </p:blipFill>
        <p:spPr>
          <a:xfrm>
            <a:off x="9216260" y="5872601"/>
            <a:ext cx="517545" cy="743141"/>
          </a:xfrm>
          <a:prstGeom prst="rect">
            <a:avLst/>
          </a:prstGeom>
        </p:spPr>
      </p:pic>
      <p:pic>
        <p:nvPicPr>
          <p:cNvPr id="38" name="Picture 37">
            <a:extLst>
              <a:ext uri="{FF2B5EF4-FFF2-40B4-BE49-F238E27FC236}">
                <a16:creationId xmlns:a16="http://schemas.microsoft.com/office/drawing/2014/main" id="{7F180099-B636-5463-532F-5A22785CECA6}"/>
              </a:ext>
            </a:extLst>
          </p:cNvPr>
          <p:cNvPicPr>
            <a:picLocks noChangeAspect="1"/>
          </p:cNvPicPr>
          <p:nvPr userDrawn="1"/>
        </p:nvPicPr>
        <p:blipFill>
          <a:blip r:embed="rId11"/>
          <a:srcRect t="24241"/>
          <a:stretch>
            <a:fillRect/>
          </a:stretch>
        </p:blipFill>
        <p:spPr>
          <a:xfrm>
            <a:off x="7305773" y="5729495"/>
            <a:ext cx="957103" cy="531053"/>
          </a:xfrm>
          <a:prstGeom prst="rect">
            <a:avLst/>
          </a:prstGeom>
        </p:spPr>
      </p:pic>
      <p:pic>
        <p:nvPicPr>
          <p:cNvPr id="40" name="Picture 39">
            <a:extLst>
              <a:ext uri="{FF2B5EF4-FFF2-40B4-BE49-F238E27FC236}">
                <a16:creationId xmlns:a16="http://schemas.microsoft.com/office/drawing/2014/main" id="{C1914764-E001-08FA-E2C5-62C087CC8FED}"/>
              </a:ext>
            </a:extLst>
          </p:cNvPr>
          <p:cNvPicPr>
            <a:picLocks noChangeAspect="1"/>
          </p:cNvPicPr>
          <p:nvPr userDrawn="1"/>
        </p:nvPicPr>
        <p:blipFill>
          <a:blip r:embed="rId12"/>
          <a:stretch>
            <a:fillRect/>
          </a:stretch>
        </p:blipFill>
        <p:spPr>
          <a:xfrm rot="12077710">
            <a:off x="8417340" y="6368186"/>
            <a:ext cx="515835" cy="453310"/>
          </a:xfrm>
          <a:prstGeom prst="rect">
            <a:avLst/>
          </a:prstGeom>
        </p:spPr>
      </p:pic>
      <p:pic>
        <p:nvPicPr>
          <p:cNvPr id="42" name="Picture 41">
            <a:extLst>
              <a:ext uri="{FF2B5EF4-FFF2-40B4-BE49-F238E27FC236}">
                <a16:creationId xmlns:a16="http://schemas.microsoft.com/office/drawing/2014/main" id="{8726D3FF-1307-9C3E-CBAA-205686C19AC5}"/>
              </a:ext>
            </a:extLst>
          </p:cNvPr>
          <p:cNvPicPr>
            <a:picLocks noChangeAspect="1"/>
          </p:cNvPicPr>
          <p:nvPr userDrawn="1"/>
        </p:nvPicPr>
        <p:blipFill>
          <a:blip r:embed="rId13"/>
          <a:stretch>
            <a:fillRect/>
          </a:stretch>
        </p:blipFill>
        <p:spPr>
          <a:xfrm rot="20104791">
            <a:off x="6939109" y="6415056"/>
            <a:ext cx="342948" cy="466790"/>
          </a:xfrm>
          <a:prstGeom prst="rect">
            <a:avLst/>
          </a:prstGeom>
        </p:spPr>
      </p:pic>
      <p:pic>
        <p:nvPicPr>
          <p:cNvPr id="48" name="Picture 47">
            <a:extLst>
              <a:ext uri="{FF2B5EF4-FFF2-40B4-BE49-F238E27FC236}">
                <a16:creationId xmlns:a16="http://schemas.microsoft.com/office/drawing/2014/main" id="{AD057DB6-D21D-71FF-3D4C-9868A0DA9DD5}"/>
              </a:ext>
            </a:extLst>
          </p:cNvPr>
          <p:cNvPicPr>
            <a:picLocks noChangeAspect="1"/>
          </p:cNvPicPr>
          <p:nvPr userDrawn="1"/>
        </p:nvPicPr>
        <p:blipFill>
          <a:blip r:embed="rId14">
            <a:alphaModFix amt="69000"/>
          </a:blip>
          <a:stretch>
            <a:fillRect/>
          </a:stretch>
        </p:blipFill>
        <p:spPr>
          <a:xfrm rot="21399994">
            <a:off x="10322219" y="3545618"/>
            <a:ext cx="2123641" cy="1617007"/>
          </a:xfrm>
          <a:prstGeom prst="rect">
            <a:avLst/>
          </a:prstGeom>
        </p:spPr>
      </p:pic>
      <p:cxnSp>
        <p:nvCxnSpPr>
          <p:cNvPr id="18" name="Straight Connector 17">
            <a:extLst>
              <a:ext uri="{FF2B5EF4-FFF2-40B4-BE49-F238E27FC236}">
                <a16:creationId xmlns:a16="http://schemas.microsoft.com/office/drawing/2014/main" id="{B07C398C-D17A-4704-FC83-8A97D3BAA141}"/>
              </a:ext>
            </a:extLst>
          </p:cNvPr>
          <p:cNvCxnSpPr>
            <a:cxnSpLocks/>
          </p:cNvCxnSpPr>
          <p:nvPr userDrawn="1"/>
        </p:nvCxnSpPr>
        <p:spPr>
          <a:xfrm flipV="1">
            <a:off x="-6645" y="5570975"/>
            <a:ext cx="12278435" cy="531053"/>
          </a:xfrm>
          <a:prstGeom prst="line">
            <a:avLst/>
          </a:prstGeom>
          <a:ln w="41275">
            <a:solidFill>
              <a:schemeClr val="tx2"/>
            </a:solidFill>
          </a:ln>
        </p:spPr>
        <p:style>
          <a:lnRef idx="1">
            <a:schemeClr val="accent1"/>
          </a:lnRef>
          <a:fillRef idx="0">
            <a:schemeClr val="accent1"/>
          </a:fillRef>
          <a:effectRef idx="0">
            <a:schemeClr val="accent1"/>
          </a:effectRef>
          <a:fontRef idx="minor">
            <a:schemeClr val="tx1"/>
          </a:fontRef>
        </p:style>
      </p:cxnSp>
      <p:pic>
        <p:nvPicPr>
          <p:cNvPr id="52" name="Picture 51">
            <a:extLst>
              <a:ext uri="{FF2B5EF4-FFF2-40B4-BE49-F238E27FC236}">
                <a16:creationId xmlns:a16="http://schemas.microsoft.com/office/drawing/2014/main" id="{959CD51F-18C5-450B-BF53-575F3099C6FB}"/>
              </a:ext>
            </a:extLst>
          </p:cNvPr>
          <p:cNvPicPr>
            <a:picLocks noChangeAspect="1"/>
          </p:cNvPicPr>
          <p:nvPr userDrawn="1"/>
        </p:nvPicPr>
        <p:blipFill>
          <a:blip r:embed="rId14">
            <a:alphaModFix amt="69000"/>
          </a:blip>
          <a:stretch>
            <a:fillRect/>
          </a:stretch>
        </p:blipFill>
        <p:spPr>
          <a:xfrm rot="21426855">
            <a:off x="-733620" y="2340375"/>
            <a:ext cx="2123641" cy="1617007"/>
          </a:xfrm>
          <a:prstGeom prst="rect">
            <a:avLst/>
          </a:prstGeom>
        </p:spPr>
      </p:pic>
      <p:sp>
        <p:nvSpPr>
          <p:cNvPr id="12" name="Rectangle 11">
            <a:extLst>
              <a:ext uri="{FF2B5EF4-FFF2-40B4-BE49-F238E27FC236}">
                <a16:creationId xmlns:a16="http://schemas.microsoft.com/office/drawing/2014/main" id="{385A0640-87F0-31FC-4CC8-4440071D89E0}"/>
              </a:ext>
            </a:extLst>
          </p:cNvPr>
          <p:cNvSpPr/>
          <p:nvPr userDrawn="1"/>
        </p:nvSpPr>
        <p:spPr>
          <a:xfrm rot="21448443">
            <a:off x="-72497" y="-400007"/>
            <a:ext cx="12286865" cy="24789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1" name="Picture 60">
            <a:extLst>
              <a:ext uri="{FF2B5EF4-FFF2-40B4-BE49-F238E27FC236}">
                <a16:creationId xmlns:a16="http://schemas.microsoft.com/office/drawing/2014/main" id="{B0A04AD3-D133-2F98-8BF5-829D1691D5FF}"/>
              </a:ext>
            </a:extLst>
          </p:cNvPr>
          <p:cNvPicPr>
            <a:picLocks noChangeAspect="1"/>
          </p:cNvPicPr>
          <p:nvPr userDrawn="1"/>
        </p:nvPicPr>
        <p:blipFill>
          <a:blip r:embed="rId4">
            <a:alphaModFix amt="2000"/>
            <a:extLst>
              <a:ext uri="{BEBA8EAE-BF5A-486C-A8C5-ECC9F3942E4B}">
                <a14:imgProps xmlns:a14="http://schemas.microsoft.com/office/drawing/2010/main">
                  <a14:imgLayer r:embed="rId5">
                    <a14:imgEffect>
                      <a14:colorTemperature colorTemp="8889"/>
                    </a14:imgEffect>
                    <a14:imgEffect>
                      <a14:saturation sat="212000"/>
                    </a14:imgEffect>
                  </a14:imgLayer>
                </a14:imgProps>
              </a:ext>
            </a:extLst>
          </a:blip>
          <a:srcRect t="1" b="79480"/>
          <a:stretch>
            <a:fillRect/>
          </a:stretch>
        </p:blipFill>
        <p:spPr>
          <a:xfrm rot="21408228">
            <a:off x="-949281" y="1162572"/>
            <a:ext cx="5485683" cy="1127760"/>
          </a:xfrm>
          <a:prstGeom prst="rect">
            <a:avLst/>
          </a:prstGeom>
          <a:effectLst>
            <a:softEdge rad="0"/>
          </a:effectLst>
        </p:spPr>
      </p:pic>
      <p:pic>
        <p:nvPicPr>
          <p:cNvPr id="62" name="Picture 61">
            <a:extLst>
              <a:ext uri="{FF2B5EF4-FFF2-40B4-BE49-F238E27FC236}">
                <a16:creationId xmlns:a16="http://schemas.microsoft.com/office/drawing/2014/main" id="{FE78F02A-2690-E709-7190-54BD4AF34994}"/>
              </a:ext>
            </a:extLst>
          </p:cNvPr>
          <p:cNvPicPr>
            <a:picLocks noChangeAspect="1"/>
          </p:cNvPicPr>
          <p:nvPr userDrawn="1"/>
        </p:nvPicPr>
        <p:blipFill>
          <a:blip r:embed="rId4">
            <a:alphaModFix amt="8000"/>
            <a:extLst>
              <a:ext uri="{BEBA8EAE-BF5A-486C-A8C5-ECC9F3942E4B}">
                <a14:imgProps xmlns:a14="http://schemas.microsoft.com/office/drawing/2010/main">
                  <a14:imgLayer r:embed="rId5">
                    <a14:imgEffect>
                      <a14:colorTemperature colorTemp="8889"/>
                    </a14:imgEffect>
                    <a14:imgEffect>
                      <a14:saturation sat="212000"/>
                    </a14:imgEffect>
                  </a14:imgLayer>
                </a14:imgProps>
              </a:ext>
            </a:extLst>
          </a:blip>
          <a:srcRect t="55117" r="46272" b="11630"/>
          <a:stretch>
            <a:fillRect/>
          </a:stretch>
        </p:blipFill>
        <p:spPr>
          <a:xfrm rot="21382046">
            <a:off x="9391938" y="1860924"/>
            <a:ext cx="2947358" cy="1827694"/>
          </a:xfrm>
          <a:prstGeom prst="rect">
            <a:avLst/>
          </a:prstGeom>
          <a:effectLst>
            <a:softEdge rad="0"/>
          </a:effectLst>
        </p:spPr>
      </p:pic>
      <p:cxnSp>
        <p:nvCxnSpPr>
          <p:cNvPr id="13" name="Straight Connector 12">
            <a:extLst>
              <a:ext uri="{FF2B5EF4-FFF2-40B4-BE49-F238E27FC236}">
                <a16:creationId xmlns:a16="http://schemas.microsoft.com/office/drawing/2014/main" id="{D736ABF1-4104-4493-5E03-678B80EDF52A}"/>
              </a:ext>
            </a:extLst>
          </p:cNvPr>
          <p:cNvCxnSpPr>
            <a:cxnSpLocks/>
          </p:cNvCxnSpPr>
          <p:nvPr userDrawn="1"/>
        </p:nvCxnSpPr>
        <p:spPr>
          <a:xfrm flipV="1">
            <a:off x="-96090" y="1812859"/>
            <a:ext cx="12399178" cy="521290"/>
          </a:xfrm>
          <a:prstGeom prst="line">
            <a:avLst/>
          </a:prstGeom>
          <a:ln w="41275">
            <a:solidFill>
              <a:schemeClr val="tx2"/>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D79E7D8B-FED9-BE69-9E15-79A00AB56FDB}"/>
              </a:ext>
            </a:extLst>
          </p:cNvPr>
          <p:cNvPicPr>
            <a:picLocks noChangeAspect="1"/>
          </p:cNvPicPr>
          <p:nvPr userDrawn="1"/>
        </p:nvPicPr>
        <p:blipFill>
          <a:blip r:embed="rId15">
            <a:duotone>
              <a:schemeClr val="accent2">
                <a:shade val="45000"/>
                <a:satMod val="135000"/>
              </a:schemeClr>
              <a:prstClr val="white"/>
            </a:duotone>
          </a:blip>
          <a:stretch>
            <a:fillRect/>
          </a:stretch>
        </p:blipFill>
        <p:spPr>
          <a:xfrm>
            <a:off x="4603638" y="889865"/>
            <a:ext cx="2934594" cy="764474"/>
          </a:xfrm>
          <a:prstGeom prst="rect">
            <a:avLst/>
          </a:prstGeom>
        </p:spPr>
      </p:pic>
      <p:pic>
        <p:nvPicPr>
          <p:cNvPr id="1025" name="Picture 1024">
            <a:extLst>
              <a:ext uri="{FF2B5EF4-FFF2-40B4-BE49-F238E27FC236}">
                <a16:creationId xmlns:a16="http://schemas.microsoft.com/office/drawing/2014/main" id="{D94884FC-EC7A-27EA-A3A1-1B9EF6AA03D5}"/>
              </a:ext>
            </a:extLst>
          </p:cNvPr>
          <p:cNvPicPr>
            <a:picLocks noChangeAspect="1"/>
          </p:cNvPicPr>
          <p:nvPr userDrawn="1"/>
        </p:nvPicPr>
        <p:blipFill>
          <a:blip r:embed="rId16">
            <a:alphaModFix amt="86000"/>
          </a:blip>
          <a:stretch>
            <a:fillRect/>
          </a:stretch>
        </p:blipFill>
        <p:spPr>
          <a:xfrm>
            <a:off x="5886976" y="508585"/>
            <a:ext cx="494774" cy="494774"/>
          </a:xfrm>
          <a:prstGeom prst="rect">
            <a:avLst/>
          </a:prstGeom>
        </p:spPr>
      </p:pic>
    </p:spTree>
    <p:extLst>
      <p:ext uri="{BB962C8B-B14F-4D97-AF65-F5344CB8AC3E}">
        <p14:creationId xmlns:p14="http://schemas.microsoft.com/office/powerpoint/2010/main" val="2076172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2A9F3-F346-BB20-1B1E-E53DB1EE7E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4225A3-D646-8708-CE66-B452140318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5489DE-7F13-FF58-5E20-11F9416327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012521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2D799-F14C-682F-BA8C-38570FF5A8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9CB458-665C-F4E6-D069-76EBF80DC0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3CC8D2-B2D9-D372-1854-D78AECAED39A}"/>
              </a:ext>
            </a:extLst>
          </p:cNvPr>
          <p:cNvSpPr>
            <a:spLocks noGrp="1"/>
          </p:cNvSpPr>
          <p:nvPr>
            <p:ph type="dt" sz="half" idx="10"/>
          </p:nvPr>
        </p:nvSpPr>
        <p:spPr>
          <a:xfrm>
            <a:off x="838200" y="6356350"/>
            <a:ext cx="2743200" cy="365125"/>
          </a:xfrm>
          <a:prstGeom prst="rect">
            <a:avLst/>
          </a:prstGeom>
        </p:spPr>
        <p:txBody>
          <a:bodyPr/>
          <a:lstStyle/>
          <a:p>
            <a:fld id="{FEE2AF39-4A2E-4BB2-B90D-C09D4ADF0C9D}" type="datetimeFigureOut">
              <a:rPr lang="en-US" smtClean="0"/>
              <a:t>2/4/2026</a:t>
            </a:fld>
            <a:endParaRPr lang="en-US"/>
          </a:p>
        </p:txBody>
      </p:sp>
      <p:sp>
        <p:nvSpPr>
          <p:cNvPr id="5" name="Footer Placeholder 4">
            <a:extLst>
              <a:ext uri="{FF2B5EF4-FFF2-40B4-BE49-F238E27FC236}">
                <a16:creationId xmlns:a16="http://schemas.microsoft.com/office/drawing/2014/main" id="{C3FB4B92-87EF-8CDC-D841-12872C10CFC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42073D2-A493-19CF-574F-F7D2C4B3F8C6}"/>
              </a:ext>
            </a:extLst>
          </p:cNvPr>
          <p:cNvSpPr>
            <a:spLocks noGrp="1"/>
          </p:cNvSpPr>
          <p:nvPr>
            <p:ph type="sldNum" sz="quarter" idx="12"/>
          </p:nvPr>
        </p:nvSpPr>
        <p:spPr>
          <a:xfrm>
            <a:off x="8610600" y="6356350"/>
            <a:ext cx="2743200" cy="365125"/>
          </a:xfrm>
          <a:prstGeom prst="rect">
            <a:avLst/>
          </a:prstGeom>
        </p:spPr>
        <p:txBody>
          <a:bodyPr/>
          <a:lstStyle/>
          <a:p>
            <a:fld id="{B3D7EEE9-2273-4822-B6B6-BD0A1D117B59}" type="slidenum">
              <a:rPr lang="en-US" smtClean="0"/>
              <a:t>‹#›</a:t>
            </a:fld>
            <a:endParaRPr lang="en-US"/>
          </a:p>
        </p:txBody>
      </p:sp>
    </p:spTree>
    <p:extLst>
      <p:ext uri="{BB962C8B-B14F-4D97-AF65-F5344CB8AC3E}">
        <p14:creationId xmlns:p14="http://schemas.microsoft.com/office/powerpoint/2010/main" val="1948220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1890EC-AD11-A012-0E00-40B281369E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DAAACC-DDC8-5DE8-B758-0B8ACEF987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A8E7EF-D1CD-652C-325E-0928FC0F3493}"/>
              </a:ext>
            </a:extLst>
          </p:cNvPr>
          <p:cNvSpPr>
            <a:spLocks noGrp="1"/>
          </p:cNvSpPr>
          <p:nvPr>
            <p:ph type="dt" sz="half" idx="10"/>
          </p:nvPr>
        </p:nvSpPr>
        <p:spPr>
          <a:xfrm>
            <a:off x="838200" y="6356350"/>
            <a:ext cx="2743200" cy="365125"/>
          </a:xfrm>
          <a:prstGeom prst="rect">
            <a:avLst/>
          </a:prstGeom>
        </p:spPr>
        <p:txBody>
          <a:bodyPr/>
          <a:lstStyle/>
          <a:p>
            <a:fld id="{FEE2AF39-4A2E-4BB2-B90D-C09D4ADF0C9D}" type="datetimeFigureOut">
              <a:rPr lang="en-US" smtClean="0"/>
              <a:t>2/4/2026</a:t>
            </a:fld>
            <a:endParaRPr lang="en-US"/>
          </a:p>
        </p:txBody>
      </p:sp>
      <p:sp>
        <p:nvSpPr>
          <p:cNvPr id="5" name="Footer Placeholder 4">
            <a:extLst>
              <a:ext uri="{FF2B5EF4-FFF2-40B4-BE49-F238E27FC236}">
                <a16:creationId xmlns:a16="http://schemas.microsoft.com/office/drawing/2014/main" id="{3F53CDAF-E4AF-C9EB-4CDB-2246556E542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DD008F7-5E17-873A-40FD-ACDE0C3C2C9F}"/>
              </a:ext>
            </a:extLst>
          </p:cNvPr>
          <p:cNvSpPr>
            <a:spLocks noGrp="1"/>
          </p:cNvSpPr>
          <p:nvPr>
            <p:ph type="sldNum" sz="quarter" idx="12"/>
          </p:nvPr>
        </p:nvSpPr>
        <p:spPr>
          <a:xfrm>
            <a:off x="8610600" y="6356350"/>
            <a:ext cx="2743200" cy="365125"/>
          </a:xfrm>
          <a:prstGeom prst="rect">
            <a:avLst/>
          </a:prstGeom>
        </p:spPr>
        <p:txBody>
          <a:bodyPr/>
          <a:lstStyle/>
          <a:p>
            <a:fld id="{B3D7EEE9-2273-4822-B6B6-BD0A1D117B59}" type="slidenum">
              <a:rPr lang="en-US" smtClean="0"/>
              <a:t>‹#›</a:t>
            </a:fld>
            <a:endParaRPr lang="en-US"/>
          </a:p>
        </p:txBody>
      </p:sp>
    </p:spTree>
    <p:extLst>
      <p:ext uri="{BB962C8B-B14F-4D97-AF65-F5344CB8AC3E}">
        <p14:creationId xmlns:p14="http://schemas.microsoft.com/office/powerpoint/2010/main" val="34131648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1_Title and Content">
    <p:spTree>
      <p:nvGrpSpPr>
        <p:cNvPr id="1" name="Shape 27"/>
        <p:cNvGrpSpPr/>
        <p:nvPr/>
      </p:nvGrpSpPr>
      <p:grpSpPr>
        <a:xfrm>
          <a:off x="0" y="0"/>
          <a:ext cx="0" cy="0"/>
          <a:chOff x="0" y="0"/>
          <a:chExt cx="0" cy="0"/>
        </a:xfrm>
      </p:grpSpPr>
      <p:sp>
        <p:nvSpPr>
          <p:cNvPr id="28" name="Google Shape;28;p23"/>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3"/>
          <p:cNvSpPr txBox="1">
            <a:spLocks noGrp="1"/>
          </p:cNvSpPr>
          <p:nvPr>
            <p:ph type="body" idx="1"/>
          </p:nvPr>
        </p:nvSpPr>
        <p:spPr>
          <a:xfrm>
            <a:off x="989400" y="1685925"/>
            <a:ext cx="10213200" cy="4040191"/>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23"/>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3"/>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3"/>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Sorts Mill Goudy"/>
                <a:ea typeface="Sorts Mill Goudy"/>
                <a:cs typeface="Sorts Mill Goudy"/>
                <a:sym typeface="Sorts Mill Goudy"/>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703406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EC9F4A-E4AA-AFA8-A6E0-722E3426EB6F}"/>
              </a:ext>
            </a:extLst>
          </p:cNvPr>
          <p:cNvSpPr>
            <a:spLocks noGrp="1"/>
          </p:cNvSpPr>
          <p:nvPr>
            <p:ph idx="1"/>
          </p:nvPr>
        </p:nvSpPr>
        <p:spPr>
          <a:xfrm>
            <a:off x="1397000" y="1384300"/>
            <a:ext cx="9956800" cy="4792663"/>
          </a:xfrm>
        </p:spPr>
        <p:txBody>
          <a:bodyPr/>
          <a:lstStyle>
            <a:lvl1pPr>
              <a:spcAft>
                <a:spcPts val="1800"/>
              </a:spcAft>
              <a:defRPr>
                <a:solidFill>
                  <a:schemeClr val="bg2">
                    <a:lumMod val="25000"/>
                  </a:schemeClr>
                </a:solidFill>
                <a:latin typeface="Avenir"/>
              </a:defRPr>
            </a:lvl1pPr>
            <a:lvl2pPr>
              <a:spcAft>
                <a:spcPts val="1800"/>
              </a:spcAft>
              <a:defRPr>
                <a:solidFill>
                  <a:schemeClr val="bg2">
                    <a:lumMod val="25000"/>
                  </a:schemeClr>
                </a:solidFill>
                <a:latin typeface="Avenir"/>
              </a:defRPr>
            </a:lvl2pPr>
            <a:lvl3pPr>
              <a:spcAft>
                <a:spcPts val="1200"/>
              </a:spcAft>
              <a:defRPr>
                <a:solidFill>
                  <a:schemeClr val="bg2">
                    <a:lumMod val="25000"/>
                  </a:schemeClr>
                </a:solidFill>
                <a:latin typeface="Avenir"/>
              </a:defRPr>
            </a:lvl3pPr>
            <a:lvl4pPr>
              <a:spcAft>
                <a:spcPts val="600"/>
              </a:spcAft>
              <a:defRPr>
                <a:solidFill>
                  <a:schemeClr val="bg2">
                    <a:lumMod val="25000"/>
                  </a:schemeClr>
                </a:solidFill>
                <a:latin typeface="Avenir"/>
              </a:defRPr>
            </a:lvl4pPr>
            <a:lvl5pPr>
              <a:spcAft>
                <a:spcPts val="300"/>
              </a:spcAft>
              <a:defRPr>
                <a:solidFill>
                  <a:schemeClr val="bg2">
                    <a:lumMod val="25000"/>
                  </a:schemeClr>
                </a:solidFill>
                <a:latin typeface="Aveni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E7573E01-F548-B945-781C-BDDFB6E1CE94}"/>
              </a:ext>
            </a:extLst>
          </p:cNvPr>
          <p:cNvSpPr>
            <a:spLocks noGrp="1"/>
          </p:cNvSpPr>
          <p:nvPr>
            <p:ph type="title"/>
          </p:nvPr>
        </p:nvSpPr>
        <p:spPr>
          <a:xfrm>
            <a:off x="1270000" y="365126"/>
            <a:ext cx="10083800" cy="768350"/>
          </a:xfrm>
        </p:spPr>
        <p:txBody>
          <a:bodyPr/>
          <a:lstStyle/>
          <a:p>
            <a:r>
              <a:rPr lang="en-US"/>
              <a:t>Click to edit Master title style</a:t>
            </a:r>
          </a:p>
        </p:txBody>
      </p:sp>
    </p:spTree>
    <p:extLst>
      <p:ext uri="{BB962C8B-B14F-4D97-AF65-F5344CB8AC3E}">
        <p14:creationId xmlns:p14="http://schemas.microsoft.com/office/powerpoint/2010/main" val="4051857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75BBE-15CE-FECC-0EA2-4392182B0F9A}"/>
              </a:ext>
            </a:extLst>
          </p:cNvPr>
          <p:cNvSpPr>
            <a:spLocks noGrp="1"/>
          </p:cNvSpPr>
          <p:nvPr>
            <p:ph type="title"/>
          </p:nvPr>
        </p:nvSpPr>
        <p:spPr>
          <a:xfrm>
            <a:off x="831850" y="690564"/>
            <a:ext cx="10515600" cy="2043112"/>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19860049-57EF-DA0B-2419-4F41FE8817EC}"/>
              </a:ext>
            </a:extLst>
          </p:cNvPr>
          <p:cNvSpPr>
            <a:spLocks noGrp="1"/>
          </p:cNvSpPr>
          <p:nvPr>
            <p:ph type="body" idx="1"/>
          </p:nvPr>
        </p:nvSpPr>
        <p:spPr>
          <a:xfrm>
            <a:off x="838200" y="338931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Tree>
    <p:extLst>
      <p:ext uri="{BB962C8B-B14F-4D97-AF65-F5344CB8AC3E}">
        <p14:creationId xmlns:p14="http://schemas.microsoft.com/office/powerpoint/2010/main" val="3510046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75BBE-15CE-FECC-0EA2-4392182B0F9A}"/>
              </a:ext>
            </a:extLst>
          </p:cNvPr>
          <p:cNvSpPr>
            <a:spLocks noGrp="1"/>
          </p:cNvSpPr>
          <p:nvPr>
            <p:ph type="title"/>
          </p:nvPr>
        </p:nvSpPr>
        <p:spPr>
          <a:xfrm>
            <a:off x="831850" y="690564"/>
            <a:ext cx="10515600" cy="2043112"/>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19860049-57EF-DA0B-2419-4F41FE8817EC}"/>
              </a:ext>
            </a:extLst>
          </p:cNvPr>
          <p:cNvSpPr>
            <a:spLocks noGrp="1"/>
          </p:cNvSpPr>
          <p:nvPr>
            <p:ph type="body" idx="1"/>
          </p:nvPr>
        </p:nvSpPr>
        <p:spPr>
          <a:xfrm>
            <a:off x="838200" y="338931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Tree>
    <p:extLst>
      <p:ext uri="{BB962C8B-B14F-4D97-AF65-F5344CB8AC3E}">
        <p14:creationId xmlns:p14="http://schemas.microsoft.com/office/powerpoint/2010/main" val="48417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060F1-50B1-D5E8-9069-BBC4AB3175B1}"/>
              </a:ext>
            </a:extLst>
          </p:cNvPr>
          <p:cNvSpPr>
            <a:spLocks noGrp="1"/>
          </p:cNvSpPr>
          <p:nvPr>
            <p:ph type="title"/>
          </p:nvPr>
        </p:nvSpPr>
        <p:spPr>
          <a:xfrm>
            <a:off x="838200" y="365126"/>
            <a:ext cx="10515600" cy="76835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6A16D44-9053-488D-C196-3EEF4F8E7D73}"/>
              </a:ext>
            </a:extLst>
          </p:cNvPr>
          <p:cNvSpPr>
            <a:spLocks noGrp="1"/>
          </p:cNvSpPr>
          <p:nvPr>
            <p:ph sz="half" idx="1"/>
          </p:nvPr>
        </p:nvSpPr>
        <p:spPr>
          <a:xfrm>
            <a:off x="838200" y="1312863"/>
            <a:ext cx="5181600" cy="48641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138D4C6-FE86-E6F4-D966-08345F9E47B4}"/>
              </a:ext>
            </a:extLst>
          </p:cNvPr>
          <p:cNvSpPr>
            <a:spLocks noGrp="1"/>
          </p:cNvSpPr>
          <p:nvPr>
            <p:ph sz="half" idx="2"/>
          </p:nvPr>
        </p:nvSpPr>
        <p:spPr>
          <a:xfrm>
            <a:off x="6172200" y="1312863"/>
            <a:ext cx="5181600" cy="48641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072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8500623-B814-AA29-1478-860D146CAE14}"/>
              </a:ext>
            </a:extLst>
          </p:cNvPr>
          <p:cNvSpPr>
            <a:spLocks noGrp="1"/>
          </p:cNvSpPr>
          <p:nvPr>
            <p:ph type="body" idx="1"/>
          </p:nvPr>
        </p:nvSpPr>
        <p:spPr>
          <a:xfrm>
            <a:off x="839788" y="1209675"/>
            <a:ext cx="5157787" cy="981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FE7B30-4700-CE3D-CF95-DF3D2FB9F6DC}"/>
              </a:ext>
            </a:extLst>
          </p:cNvPr>
          <p:cNvSpPr>
            <a:spLocks noGrp="1"/>
          </p:cNvSpPr>
          <p:nvPr>
            <p:ph sz="half" idx="2"/>
          </p:nvPr>
        </p:nvSpPr>
        <p:spPr>
          <a:xfrm>
            <a:off x="839788" y="2266949"/>
            <a:ext cx="5157787" cy="3922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97EB1C-E741-5458-B88B-1B4EA577B79B}"/>
              </a:ext>
            </a:extLst>
          </p:cNvPr>
          <p:cNvSpPr>
            <a:spLocks noGrp="1"/>
          </p:cNvSpPr>
          <p:nvPr>
            <p:ph type="body" sz="quarter" idx="3"/>
          </p:nvPr>
        </p:nvSpPr>
        <p:spPr>
          <a:xfrm>
            <a:off x="6172200" y="1209675"/>
            <a:ext cx="5183188" cy="981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44958A-139C-712C-756C-7D57D85373A2}"/>
              </a:ext>
            </a:extLst>
          </p:cNvPr>
          <p:cNvSpPr>
            <a:spLocks noGrp="1"/>
          </p:cNvSpPr>
          <p:nvPr>
            <p:ph sz="quarter" idx="4"/>
          </p:nvPr>
        </p:nvSpPr>
        <p:spPr>
          <a:xfrm>
            <a:off x="6172200" y="2266949"/>
            <a:ext cx="5183188" cy="39227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C18B09D6-A041-338A-CB2B-40754AEEF59A}"/>
              </a:ext>
            </a:extLst>
          </p:cNvPr>
          <p:cNvSpPr>
            <a:spLocks noGrp="1"/>
          </p:cNvSpPr>
          <p:nvPr>
            <p:ph type="title"/>
          </p:nvPr>
        </p:nvSpPr>
        <p:spPr>
          <a:xfrm>
            <a:off x="838200" y="365126"/>
            <a:ext cx="10515600" cy="768350"/>
          </a:xfrm>
        </p:spPr>
        <p:txBody>
          <a:bodyPr/>
          <a:lstStyle/>
          <a:p>
            <a:r>
              <a:rPr lang="en-US"/>
              <a:t>Click to edit Master title style</a:t>
            </a:r>
          </a:p>
        </p:txBody>
      </p:sp>
    </p:spTree>
    <p:extLst>
      <p:ext uri="{BB962C8B-B14F-4D97-AF65-F5344CB8AC3E}">
        <p14:creationId xmlns:p14="http://schemas.microsoft.com/office/powerpoint/2010/main" val="238130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6407EC-06E4-D8F0-F6D7-BE094DC079AF}"/>
              </a:ext>
            </a:extLst>
          </p:cNvPr>
          <p:cNvSpPr>
            <a:spLocks noGrp="1"/>
          </p:cNvSpPr>
          <p:nvPr>
            <p:ph type="title"/>
          </p:nvPr>
        </p:nvSpPr>
        <p:spPr>
          <a:xfrm>
            <a:off x="838200" y="365126"/>
            <a:ext cx="10515600" cy="768350"/>
          </a:xfrm>
        </p:spPr>
        <p:txBody>
          <a:bodyPr/>
          <a:lstStyle/>
          <a:p>
            <a:r>
              <a:rPr lang="en-US"/>
              <a:t>Click to edit Master title style</a:t>
            </a:r>
          </a:p>
        </p:txBody>
      </p:sp>
    </p:spTree>
    <p:extLst>
      <p:ext uri="{BB962C8B-B14F-4D97-AF65-F5344CB8AC3E}">
        <p14:creationId xmlns:p14="http://schemas.microsoft.com/office/powerpoint/2010/main" val="2001605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1247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D43A-720E-736E-D62A-EA38D20AC1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4BC827-315B-E749-A310-2EF3406168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7FF770-77DF-FE4D-8554-E3ABB36464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24109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C5BED7-9B4D-FAE0-C708-F335944633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9A36A39-B7FB-7B10-14CB-F05DF64ECC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7867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Lst>
  <p:txStyles>
    <p:titleStyle>
      <a:lvl1pPr algn="l" defTabSz="914400" rtl="0" eaLnBrk="1" latinLnBrk="0" hangingPunct="1">
        <a:lnSpc>
          <a:spcPct val="90000"/>
        </a:lnSpc>
        <a:spcBef>
          <a:spcPct val="0"/>
        </a:spcBef>
        <a:buNone/>
        <a:defRPr sz="4100" b="1" kern="1200">
          <a:solidFill>
            <a:schemeClr val="tx2"/>
          </a:solidFill>
          <a:latin typeface="Text Me One"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100" kern="1200">
          <a:solidFill>
            <a:schemeClr val="bg2">
              <a:lumMod val="25000"/>
            </a:schemeClr>
          </a:solidFill>
          <a:latin typeface="Aveni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kern="1200">
          <a:solidFill>
            <a:schemeClr val="bg2">
              <a:lumMod val="25000"/>
            </a:schemeClr>
          </a:solidFill>
          <a:latin typeface="Aveni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Aveni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chemeClr val="bg2">
              <a:lumMod val="25000"/>
            </a:schemeClr>
          </a:solidFill>
          <a:latin typeface="Aveni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Aveni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 Id="rId9" Type="http://schemas.openxmlformats.org/officeDocument/2006/relationships/hyperlink" Target="https://www.continuetolearn.uiowa.edu/nas1/07c187/Module%204/module_4_p2.html#:~:text=Input%20%2D%20the%20information%20entered%20into,speakers%2C%20and%20printers%2C%20etc."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creativecommons.org/licenses/by-sa/3.0/" TargetMode="External"/><Relationship Id="rId3" Type="http://schemas.openxmlformats.org/officeDocument/2006/relationships/image" Target="../media/image38.png"/><Relationship Id="rId7" Type="http://schemas.openxmlformats.org/officeDocument/2006/relationships/hyperlink" Target="https://commons.wikimedia.org/wiki/File:MicroATX_Motherboard_with_AMD_Athlon_Processor_2_Digon3.jpg"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microsoft.com/office/2007/relationships/hdphoto" Target="../media/hdphoto2.wdp"/><Relationship Id="rId5" Type="http://schemas.openxmlformats.org/officeDocument/2006/relationships/image" Target="../media/image40.png"/><Relationship Id="rId4" Type="http://schemas.openxmlformats.org/officeDocument/2006/relationships/image" Target="../media/image39.png"/></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1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5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62.png"/><Relationship Id="rId4" Type="http://schemas.openxmlformats.org/officeDocument/2006/relationships/image" Target="../media/image61.png"/></Relationships>
</file>

<file path=ppt/slides/_rels/slide2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hyperlink" Target="https://youtu.be/FQfcAm0FnWU?si=XYCjp3NjzyyDbh0c&amp;t=16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2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72.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73.png"/></Relationships>
</file>

<file path=ppt/slides/_rels/slide27.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microsoft.com/office/2007/relationships/hdphoto" Target="../media/hdphoto3.wdp"/></Relationships>
</file>

<file path=ppt/slides/_rels/slide2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6.png"/></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3.xml"/><Relationship Id="rId5" Type="http://schemas.openxmlformats.org/officeDocument/2006/relationships/image" Target="../media/image78.png"/><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79.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A457A9D-2585-18B7-9409-3B74514CA1DC}"/>
              </a:ext>
            </a:extLst>
          </p:cNvPr>
          <p:cNvSpPr>
            <a:spLocks noGrp="1"/>
          </p:cNvSpPr>
          <p:nvPr>
            <p:ph type="subTitle" idx="4"/>
          </p:nvPr>
        </p:nvSpPr>
        <p:spPr/>
        <p:txBody>
          <a:bodyPr/>
          <a:lstStyle/>
          <a:p>
            <a:r>
              <a:rPr lang="en-US" dirty="0">
                <a:latin typeface="+mn-lt"/>
              </a:rPr>
              <a:t>CSCI 1210</a:t>
            </a:r>
          </a:p>
        </p:txBody>
      </p:sp>
      <p:sp>
        <p:nvSpPr>
          <p:cNvPr id="3" name="Text Placeholder 2">
            <a:extLst>
              <a:ext uri="{FF2B5EF4-FFF2-40B4-BE49-F238E27FC236}">
                <a16:creationId xmlns:a16="http://schemas.microsoft.com/office/drawing/2014/main" id="{05929C5A-E70A-052D-E73A-B59165D53C72}"/>
              </a:ext>
            </a:extLst>
          </p:cNvPr>
          <p:cNvSpPr>
            <a:spLocks noGrp="1"/>
          </p:cNvSpPr>
          <p:nvPr>
            <p:ph type="body" sz="quarter" idx="10"/>
          </p:nvPr>
        </p:nvSpPr>
        <p:spPr/>
        <p:txBody>
          <a:bodyPr/>
          <a:lstStyle/>
          <a:p>
            <a:r>
              <a:rPr lang="en-US" dirty="0"/>
              <a:t>Essentials of Web Design</a:t>
            </a:r>
          </a:p>
        </p:txBody>
      </p:sp>
      <p:sp>
        <p:nvSpPr>
          <p:cNvPr id="4" name="Title 3">
            <a:extLst>
              <a:ext uri="{FF2B5EF4-FFF2-40B4-BE49-F238E27FC236}">
                <a16:creationId xmlns:a16="http://schemas.microsoft.com/office/drawing/2014/main" id="{05C25D65-D45D-F205-638E-E2BE26BF9BF7}"/>
              </a:ext>
            </a:extLst>
          </p:cNvPr>
          <p:cNvSpPr>
            <a:spLocks noGrp="1"/>
          </p:cNvSpPr>
          <p:nvPr>
            <p:ph type="title"/>
          </p:nvPr>
        </p:nvSpPr>
        <p:spPr/>
        <p:txBody>
          <a:bodyPr/>
          <a:lstStyle/>
          <a:p>
            <a:r>
              <a:rPr lang="en-US" dirty="0"/>
              <a:t>INTRO TO HTML &amp; FORMATTING, PT 2</a:t>
            </a:r>
          </a:p>
        </p:txBody>
      </p:sp>
    </p:spTree>
    <p:extLst>
      <p:ext uri="{BB962C8B-B14F-4D97-AF65-F5344CB8AC3E}">
        <p14:creationId xmlns:p14="http://schemas.microsoft.com/office/powerpoint/2010/main" val="1971283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a:defRPr/>
            </a:pPr>
            <a:r>
              <a:rPr lang="en-US" sz="4000" b="1" dirty="0"/>
              <a:t>Paragraph</a:t>
            </a:r>
            <a:endParaRPr lang="en-US" sz="3200" b="1" dirty="0"/>
          </a:p>
        </p:txBody>
      </p:sp>
      <p:sp>
        <p:nvSpPr>
          <p:cNvPr id="3075" name="Rectangle 3"/>
          <p:cNvSpPr>
            <a:spLocks noGrp="1" noChangeArrowheads="1"/>
          </p:cNvSpPr>
          <p:nvPr>
            <p:ph idx="1"/>
          </p:nvPr>
        </p:nvSpPr>
        <p:spPr/>
        <p:txBody>
          <a:bodyPr/>
          <a:lstStyle/>
          <a:p>
            <a:pPr marL="3200400" lvl="7" indent="0">
              <a:buNone/>
            </a:pPr>
            <a:r>
              <a:rPr lang="en-US" sz="4000" dirty="0">
                <a:solidFill>
                  <a:schemeClr val="tx2"/>
                </a:solidFill>
                <a:latin typeface="Consolas" panose="020B0609020204030204" pitchFamily="49" charset="0"/>
              </a:rPr>
              <a:t>&lt;p&gt;</a:t>
            </a:r>
            <a:r>
              <a:rPr lang="en-US" sz="4000" dirty="0">
                <a:latin typeface="Consolas" panose="020B0609020204030204" pitchFamily="49" charset="0"/>
              </a:rPr>
              <a:t>…</a:t>
            </a:r>
            <a:r>
              <a:rPr lang="en-US" sz="4000" dirty="0">
                <a:solidFill>
                  <a:schemeClr val="tx2"/>
                </a:solidFill>
                <a:latin typeface="Consolas" panose="020B0609020204030204" pitchFamily="49" charset="0"/>
              </a:rPr>
              <a:t>&lt;/p&gt;</a:t>
            </a:r>
            <a:br>
              <a:rPr lang="en-US" dirty="0"/>
            </a:br>
            <a:endParaRPr lang="en-US" dirty="0"/>
          </a:p>
          <a:p>
            <a:pPr lvl="1">
              <a:spcAft>
                <a:spcPts val="1800"/>
              </a:spcAft>
            </a:pPr>
            <a:r>
              <a:rPr lang="en-US" dirty="0"/>
              <a:t>Using HTML, other elements can be included inside the paragraph element, but it usually consists of text (and inline elements) only</a:t>
            </a:r>
          </a:p>
          <a:p>
            <a:pPr lvl="1">
              <a:spcAft>
                <a:spcPts val="600"/>
              </a:spcAft>
            </a:pPr>
            <a:r>
              <a:rPr lang="en-US" dirty="0"/>
              <a:t>They ‘break the flow’ of the document’s rendering, reset the cursor at the beginning of the next line, add whitespace, display, and add more whitespace</a:t>
            </a:r>
          </a:p>
          <a:p>
            <a:pPr lvl="1"/>
            <a:endParaRPr lang="en-US" dirty="0"/>
          </a:p>
          <a:p>
            <a:pPr lvl="1"/>
            <a:endParaRPr lang="en-US" dirty="0"/>
          </a:p>
          <a:p>
            <a:endParaRPr lang="en-US" dirty="0"/>
          </a:p>
        </p:txBody>
      </p:sp>
    </p:spTree>
    <p:extLst>
      <p:ext uri="{BB962C8B-B14F-4D97-AF65-F5344CB8AC3E}">
        <p14:creationId xmlns:p14="http://schemas.microsoft.com/office/powerpoint/2010/main" val="3111150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a:defRPr/>
            </a:pPr>
            <a:r>
              <a:rPr lang="en-US" sz="4000" b="1" dirty="0">
                <a:latin typeface="Consolas" panose="020B0609020204030204" pitchFamily="49" charset="0"/>
                <a:cs typeface="Courier New" panose="02070309020205020404" pitchFamily="49" charset="0"/>
              </a:rPr>
              <a:t>&lt;p&gt;</a:t>
            </a:r>
            <a:endParaRPr lang="en-US" sz="3200" b="1" dirty="0">
              <a:latin typeface="Consolas" panose="020B0609020204030204" pitchFamily="49" charset="0"/>
              <a:cs typeface="Courier New" panose="02070309020205020404" pitchFamily="49" charset="0"/>
            </a:endParaRPr>
          </a:p>
        </p:txBody>
      </p:sp>
      <p:pic>
        <p:nvPicPr>
          <p:cNvPr id="5" name="Picture 4" descr="A screenshot of a video game&#10;&#10;Description automatically generated with medium confidence">
            <a:extLst>
              <a:ext uri="{FF2B5EF4-FFF2-40B4-BE49-F238E27FC236}">
                <a16:creationId xmlns:a16="http://schemas.microsoft.com/office/drawing/2014/main" id="{13CC8D0E-6181-4FE7-880B-87948ED5CAAA}"/>
              </a:ext>
            </a:extLst>
          </p:cNvPr>
          <p:cNvPicPr>
            <a:picLocks noChangeAspect="1"/>
          </p:cNvPicPr>
          <p:nvPr/>
        </p:nvPicPr>
        <p:blipFill>
          <a:blip r:embed="rId2"/>
          <a:stretch>
            <a:fillRect/>
          </a:stretch>
        </p:blipFill>
        <p:spPr>
          <a:xfrm>
            <a:off x="660289" y="2402930"/>
            <a:ext cx="5435711" cy="1722794"/>
          </a:xfrm>
          <a:prstGeom prst="rect">
            <a:avLst/>
          </a:prstGeom>
        </p:spPr>
      </p:pic>
      <p:cxnSp>
        <p:nvCxnSpPr>
          <p:cNvPr id="8" name="Straight Arrow Connector 7">
            <a:extLst>
              <a:ext uri="{FF2B5EF4-FFF2-40B4-BE49-F238E27FC236}">
                <a16:creationId xmlns:a16="http://schemas.microsoft.com/office/drawing/2014/main" id="{1E918FA5-82E3-47EB-967F-4AAEB46C8264}"/>
              </a:ext>
            </a:extLst>
          </p:cNvPr>
          <p:cNvCxnSpPr>
            <a:cxnSpLocks/>
          </p:cNvCxnSpPr>
          <p:nvPr/>
        </p:nvCxnSpPr>
        <p:spPr>
          <a:xfrm>
            <a:off x="6346209" y="3264327"/>
            <a:ext cx="659606" cy="0"/>
          </a:xfrm>
          <a:prstGeom prst="straightConnector1">
            <a:avLst/>
          </a:prstGeom>
          <a:ln w="76200" cap="rnd">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Text&#10;&#10;Description automatically generated">
            <a:extLst>
              <a:ext uri="{FF2B5EF4-FFF2-40B4-BE49-F238E27FC236}">
                <a16:creationId xmlns:a16="http://schemas.microsoft.com/office/drawing/2014/main" id="{63A4A537-885E-441D-8FC8-04948276B0FF}"/>
              </a:ext>
            </a:extLst>
          </p:cNvPr>
          <p:cNvPicPr>
            <a:picLocks noChangeAspect="1"/>
          </p:cNvPicPr>
          <p:nvPr/>
        </p:nvPicPr>
        <p:blipFill>
          <a:blip r:embed="rId3"/>
          <a:stretch>
            <a:fillRect/>
          </a:stretch>
        </p:blipFill>
        <p:spPr>
          <a:xfrm>
            <a:off x="7147839" y="2698080"/>
            <a:ext cx="4680976" cy="113249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38990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3" name="Google Shape;113;p2"/>
          <p:cNvSpPr txBox="1">
            <a:spLocks noGrp="1"/>
          </p:cNvSpPr>
          <p:nvPr>
            <p:ph type="title"/>
          </p:nvPr>
        </p:nvSpPr>
        <p:spPr>
          <a:xfrm>
            <a:off x="1095625" y="1458288"/>
            <a:ext cx="3904800" cy="17541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800"/>
              <a:buFont typeface="Sorts Mill Goudy"/>
              <a:buNone/>
            </a:pPr>
            <a:r>
              <a:rPr lang="en-US" sz="4800" dirty="0"/>
              <a:t>What is a computer?</a:t>
            </a:r>
            <a:endParaRPr dirty="0"/>
          </a:p>
        </p:txBody>
      </p:sp>
      <p:cxnSp>
        <p:nvCxnSpPr>
          <p:cNvPr id="114" name="Google Shape;114;p2">
            <a:extLst>
              <a:ext uri="{C183D7F6-B498-43B3-948B-1728B52AA6E4}">
                <adec:decorative xmlns:adec="http://schemas.microsoft.com/office/drawing/2017/decorative" val="1"/>
              </a:ext>
            </a:extLst>
          </p:cNvPr>
          <p:cNvCxnSpPr/>
          <p:nvPr/>
        </p:nvCxnSpPr>
        <p:spPr>
          <a:xfrm rot="5400000">
            <a:off x="5826000" y="3429000"/>
            <a:ext cx="540000" cy="0"/>
          </a:xfrm>
          <a:prstGeom prst="straightConnector1">
            <a:avLst/>
          </a:prstGeom>
          <a:noFill/>
          <a:ln w="12700" cap="flat" cmpd="sng">
            <a:solidFill>
              <a:srgbClr val="FFFFFF"/>
            </a:solidFill>
            <a:prstDash val="solid"/>
            <a:round/>
            <a:headEnd type="none" w="sm" len="sm"/>
            <a:tailEnd type="none" w="sm" len="sm"/>
          </a:ln>
        </p:spPr>
      </p:cxnSp>
      <p:grpSp>
        <p:nvGrpSpPr>
          <p:cNvPr id="115" name="Google Shape;115;p2"/>
          <p:cNvGrpSpPr/>
          <p:nvPr/>
        </p:nvGrpSpPr>
        <p:grpSpPr>
          <a:xfrm>
            <a:off x="6212759" y="1449158"/>
            <a:ext cx="4993593" cy="3950157"/>
            <a:chOff x="1306" y="916679"/>
            <a:chExt cx="4993593" cy="3950157"/>
          </a:xfrm>
        </p:grpSpPr>
        <p:sp>
          <p:nvSpPr>
            <p:cNvPr id="116" name="Google Shape;116;p2"/>
            <p:cNvSpPr/>
            <p:nvPr/>
          </p:nvSpPr>
          <p:spPr>
            <a:xfrm>
              <a:off x="291978" y="916679"/>
              <a:ext cx="909281" cy="909281"/>
            </a:xfrm>
            <a:prstGeom prst="ellipse">
              <a:avLst/>
            </a:prstGeom>
            <a:solidFill>
              <a:srgbClr val="BF2A8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
            <p:cNvSpPr/>
            <p:nvPr/>
          </p:nvSpPr>
          <p:spPr>
            <a:xfrm>
              <a:off x="485759" y="1110461"/>
              <a:ext cx="521718" cy="521718"/>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
            <p:cNvSpPr/>
            <p:nvPr/>
          </p:nvSpPr>
          <p:spPr>
            <a:xfrm>
              <a:off x="1306"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txBox="1"/>
            <p:nvPr/>
          </p:nvSpPr>
          <p:spPr>
            <a:xfrm>
              <a:off x="1306"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DESKTOP PC</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20" name="Google Shape;120;p2"/>
            <p:cNvSpPr/>
            <p:nvPr/>
          </p:nvSpPr>
          <p:spPr>
            <a:xfrm>
              <a:off x="2043462" y="916679"/>
              <a:ext cx="909281" cy="909281"/>
            </a:xfrm>
            <a:prstGeom prst="ellipse">
              <a:avLst/>
            </a:prstGeom>
            <a:solidFill>
              <a:schemeClr val="accent4">
                <a:lumMod val="60000"/>
                <a:lumOff val="4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p:nvPr/>
          </p:nvSpPr>
          <p:spPr>
            <a:xfrm>
              <a:off x="2237244" y="1110461"/>
              <a:ext cx="521718" cy="521718"/>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p:nvPr/>
          </p:nvSpPr>
          <p:spPr>
            <a:xfrm>
              <a:off x="1752791"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
            <p:cNvSpPr txBox="1"/>
            <p:nvPr/>
          </p:nvSpPr>
          <p:spPr>
            <a:xfrm>
              <a:off x="1752791"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LAPTOP</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24" name="Google Shape;124;p2"/>
            <p:cNvSpPr/>
            <p:nvPr/>
          </p:nvSpPr>
          <p:spPr>
            <a:xfrm>
              <a:off x="3794947" y="916679"/>
              <a:ext cx="909281" cy="909281"/>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
            <p:cNvSpPr/>
            <p:nvPr/>
          </p:nvSpPr>
          <p:spPr>
            <a:xfrm>
              <a:off x="3988728" y="1110461"/>
              <a:ext cx="521718" cy="521718"/>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
            <p:cNvSpPr/>
            <p:nvPr/>
          </p:nvSpPr>
          <p:spPr>
            <a:xfrm>
              <a:off x="3504275"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
            <p:cNvSpPr txBox="1"/>
            <p:nvPr/>
          </p:nvSpPr>
          <p:spPr>
            <a:xfrm>
              <a:off x="3504275"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PHONE</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28" name="Google Shape;128;p2"/>
            <p:cNvSpPr/>
            <p:nvPr/>
          </p:nvSpPr>
          <p:spPr>
            <a:xfrm>
              <a:off x="291978" y="3078086"/>
              <a:ext cx="909281" cy="909281"/>
            </a:xfrm>
            <a:prstGeom prst="ellipse">
              <a:avLst/>
            </a:prstGeom>
            <a:solidFill>
              <a:srgbClr val="4A3E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p:nvPr/>
          </p:nvSpPr>
          <p:spPr>
            <a:xfrm>
              <a:off x="485759" y="3271867"/>
              <a:ext cx="521718" cy="521718"/>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
            <p:cNvSpPr/>
            <p:nvPr/>
          </p:nvSpPr>
          <p:spPr>
            <a:xfrm>
              <a:off x="1306"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
            <p:cNvSpPr txBox="1"/>
            <p:nvPr/>
          </p:nvSpPr>
          <p:spPr>
            <a:xfrm>
              <a:off x="1306"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GAMING CONSOLE</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32" name="Google Shape;132;p2"/>
            <p:cNvSpPr/>
            <p:nvPr/>
          </p:nvSpPr>
          <p:spPr>
            <a:xfrm>
              <a:off x="2043462" y="3078086"/>
              <a:ext cx="909281" cy="909281"/>
            </a:xfrm>
            <a:prstGeom prst="ellipse">
              <a:avLst/>
            </a:prstGeom>
            <a:solidFill>
              <a:srgbClr val="2A5D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
            <p:cNvSpPr/>
            <p:nvPr/>
          </p:nvSpPr>
          <p:spPr>
            <a:xfrm>
              <a:off x="2237244" y="3271867"/>
              <a:ext cx="521718" cy="521718"/>
            </a:xfrm>
            <a:prstGeom prst="rect">
              <a:avLst/>
            </a:prstGeom>
            <a:blipFill rotWithShape="1">
              <a:blip r:embed="rId7">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
            <p:cNvSpPr/>
            <p:nvPr/>
          </p:nvSpPr>
          <p:spPr>
            <a:xfrm>
              <a:off x="1752791"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
            <p:cNvSpPr txBox="1"/>
            <p:nvPr/>
          </p:nvSpPr>
          <p:spPr>
            <a:xfrm>
              <a:off x="1752791"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ROUTER</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36" name="Google Shape;136;p2"/>
            <p:cNvSpPr/>
            <p:nvPr/>
          </p:nvSpPr>
          <p:spPr>
            <a:xfrm>
              <a:off x="3794947" y="3078086"/>
              <a:ext cx="909281" cy="909281"/>
            </a:xfrm>
            <a:prstGeom prst="ellipse">
              <a:avLst/>
            </a:prstGeom>
            <a:solidFill>
              <a:srgbClr val="BF2A8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
            <p:cNvSpPr/>
            <p:nvPr/>
          </p:nvSpPr>
          <p:spPr>
            <a:xfrm>
              <a:off x="3988728" y="3271867"/>
              <a:ext cx="521718" cy="521718"/>
            </a:xfrm>
            <a:prstGeom prst="rect">
              <a:avLst/>
            </a:prstGeom>
            <a:blipFill rotWithShape="1">
              <a:blip r:embed="rId8">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
            <p:cNvSpPr/>
            <p:nvPr/>
          </p:nvSpPr>
          <p:spPr>
            <a:xfrm>
              <a:off x="3504275"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
            <p:cNvSpPr txBox="1"/>
            <p:nvPr/>
          </p:nvSpPr>
          <p:spPr>
            <a:xfrm>
              <a:off x="3504275"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700"/>
                <a:buFont typeface="Avenir"/>
                <a:buNone/>
              </a:pPr>
              <a:r>
                <a:rPr lang="en-US" sz="1700" b="0" i="0" u="none" strike="noStrike" cap="none" dirty="0">
                  <a:solidFill>
                    <a:schemeClr val="bg2">
                      <a:lumMod val="25000"/>
                    </a:schemeClr>
                  </a:solidFill>
                  <a:latin typeface="Bahnschrift" panose="020B0502040204020203" pitchFamily="34" charset="0"/>
                  <a:ea typeface="Avenir"/>
                  <a:cs typeface="Avenir"/>
                  <a:sym typeface="Avenir"/>
                </a:rPr>
                <a:t>SMART HOME DEVICE</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grpSp>
      <p:sp>
        <p:nvSpPr>
          <p:cNvPr id="140" name="Google Shape;140;p2"/>
          <p:cNvSpPr/>
          <p:nvPr/>
        </p:nvSpPr>
        <p:spPr>
          <a:xfrm>
            <a:off x="1122969" y="3305571"/>
            <a:ext cx="4565601" cy="1625091"/>
          </a:xfrm>
          <a:prstGeom prst="roundRect">
            <a:avLst>
              <a:gd name="adj" fmla="val 10000"/>
            </a:avLst>
          </a:prstGeom>
          <a:solidFill>
            <a:schemeClr val="accent1">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dirty="0">
                <a:solidFill>
                  <a:schemeClr val="bg2">
                    <a:lumMod val="25000"/>
                  </a:schemeClr>
                </a:solidFill>
                <a:latin typeface="Bahnschrift" panose="020B0502040204020203" pitchFamily="34" charset="0"/>
                <a:ea typeface="Avenir"/>
                <a:cs typeface="Avenir"/>
                <a:sym typeface="Avenir"/>
              </a:rPr>
              <a:t>An electronic device that accepts data as </a:t>
            </a:r>
            <a:r>
              <a:rPr lang="en-US" sz="2200" b="1" i="0" u="none" strike="noStrike" cap="none" dirty="0">
                <a:solidFill>
                  <a:srgbClr val="21468F"/>
                </a:solidFill>
                <a:latin typeface="Bahnschrift" panose="020B0502040204020203" pitchFamily="34" charset="0"/>
                <a:ea typeface="Avenir"/>
                <a:cs typeface="Avenir"/>
                <a:sym typeface="Avenir"/>
              </a:rPr>
              <a:t>input</a:t>
            </a:r>
            <a:r>
              <a:rPr lang="en-US" sz="2200" b="0" i="0" u="none" strike="noStrike" cap="none" dirty="0">
                <a:solidFill>
                  <a:srgbClr val="040C28"/>
                </a:solidFill>
                <a:latin typeface="Bahnschrift" panose="020B0502040204020203" pitchFamily="34" charset="0"/>
                <a:ea typeface="Avenir"/>
                <a:cs typeface="Avenir"/>
                <a:sym typeface="Avenir"/>
              </a:rPr>
              <a:t>, </a:t>
            </a:r>
            <a:r>
              <a:rPr lang="en-US" sz="2200" b="1" i="0" u="none" strike="noStrike" cap="none" dirty="0">
                <a:solidFill>
                  <a:schemeClr val="accent2">
                    <a:lumMod val="75000"/>
                  </a:schemeClr>
                </a:solidFill>
                <a:latin typeface="Bahnschrift" panose="020B0502040204020203" pitchFamily="34" charset="0"/>
                <a:ea typeface="Avenir"/>
                <a:cs typeface="Avenir"/>
                <a:sym typeface="Avenir"/>
              </a:rPr>
              <a:t>processes</a:t>
            </a:r>
            <a:r>
              <a:rPr lang="en-US" sz="2200" b="0" i="0" u="none" strike="noStrike" cap="none" dirty="0">
                <a:solidFill>
                  <a:srgbClr val="040C28"/>
                </a:solidFill>
                <a:latin typeface="Bahnschrift" panose="020B0502040204020203" pitchFamily="34" charset="0"/>
                <a:ea typeface="Avenir"/>
                <a:cs typeface="Avenir"/>
                <a:sym typeface="Avenir"/>
              </a:rPr>
              <a:t> </a:t>
            </a:r>
            <a:r>
              <a:rPr lang="en-US" sz="2200" b="0" i="0" u="none" strike="noStrike" cap="none" dirty="0">
                <a:solidFill>
                  <a:schemeClr val="bg2">
                    <a:lumMod val="25000"/>
                  </a:schemeClr>
                </a:solidFill>
                <a:latin typeface="Bahnschrift" panose="020B0502040204020203" pitchFamily="34" charset="0"/>
                <a:ea typeface="Avenir"/>
                <a:cs typeface="Avenir"/>
                <a:sym typeface="Avenir"/>
              </a:rPr>
              <a:t>it,</a:t>
            </a:r>
            <a:r>
              <a:rPr lang="en-US" sz="2200" b="0" i="0" u="none" strike="noStrike" cap="none" dirty="0">
                <a:solidFill>
                  <a:srgbClr val="040C28"/>
                </a:solidFill>
                <a:latin typeface="Bahnschrift" panose="020B0502040204020203" pitchFamily="34" charset="0"/>
                <a:ea typeface="Avenir"/>
                <a:cs typeface="Avenir"/>
                <a:sym typeface="Avenir"/>
              </a:rPr>
              <a:t> </a:t>
            </a:r>
            <a:r>
              <a:rPr lang="en-US" sz="2200" b="1" i="0" u="none" strike="noStrike" cap="none" dirty="0">
                <a:solidFill>
                  <a:srgbClr val="9927A4"/>
                </a:solidFill>
                <a:latin typeface="Bahnschrift" panose="020B0502040204020203" pitchFamily="34" charset="0"/>
                <a:ea typeface="Avenir"/>
                <a:cs typeface="Avenir"/>
                <a:sym typeface="Avenir"/>
              </a:rPr>
              <a:t>stores</a:t>
            </a:r>
            <a:r>
              <a:rPr lang="en-US" sz="2200" b="0" i="0" u="none" strike="noStrike" cap="none" dirty="0">
                <a:solidFill>
                  <a:srgbClr val="040C28"/>
                </a:solidFill>
                <a:latin typeface="Bahnschrift" panose="020B0502040204020203" pitchFamily="34" charset="0"/>
                <a:ea typeface="Avenir"/>
                <a:cs typeface="Avenir"/>
                <a:sym typeface="Avenir"/>
              </a:rPr>
              <a:t> </a:t>
            </a:r>
            <a:r>
              <a:rPr lang="en-US" sz="2200" b="0" i="0" u="none" strike="noStrike" cap="none" dirty="0">
                <a:solidFill>
                  <a:schemeClr val="bg2">
                    <a:lumMod val="25000"/>
                  </a:schemeClr>
                </a:solidFill>
                <a:latin typeface="Bahnschrift" panose="020B0502040204020203" pitchFamily="34" charset="0"/>
                <a:ea typeface="Avenir"/>
                <a:cs typeface="Avenir"/>
                <a:sym typeface="Avenir"/>
              </a:rPr>
              <a:t>it and gives out information as the </a:t>
            </a:r>
            <a:r>
              <a:rPr lang="en-US" sz="2200" b="1" i="0" u="none" strike="noStrike" cap="none" dirty="0">
                <a:solidFill>
                  <a:srgbClr val="21468F"/>
                </a:solidFill>
                <a:latin typeface="Bahnschrift" panose="020B0502040204020203" pitchFamily="34" charset="0"/>
                <a:ea typeface="Avenir"/>
                <a:cs typeface="Avenir"/>
                <a:sym typeface="Avenir"/>
              </a:rPr>
              <a:t>output</a:t>
            </a:r>
            <a:r>
              <a:rPr lang="en-US" sz="2200" b="0" i="0" u="none" strike="noStrike" cap="none" dirty="0">
                <a:solidFill>
                  <a:srgbClr val="1F1F1F"/>
                </a:solidFill>
                <a:latin typeface="Bahnschrift" panose="020B0502040204020203" pitchFamily="34" charset="0"/>
                <a:ea typeface="Avenir"/>
                <a:cs typeface="Avenir"/>
                <a:sym typeface="Avenir"/>
              </a:rPr>
              <a:t>. </a:t>
            </a:r>
            <a:r>
              <a:rPr lang="en-US" sz="2200" b="0" i="0" u="none" strike="noStrike" cap="none" dirty="0">
                <a:solidFill>
                  <a:schemeClr val="bg2">
                    <a:lumMod val="25000"/>
                  </a:schemeClr>
                </a:solidFill>
                <a:latin typeface="Bahnschrift" panose="020B0502040204020203" pitchFamily="34" charset="0"/>
                <a:ea typeface="Avenir"/>
                <a:cs typeface="Avenir"/>
                <a:sym typeface="Avenir"/>
              </a:rPr>
              <a:t>[1]</a:t>
            </a:r>
            <a:endParaRPr sz="2200" b="0" i="0" u="none" strike="noStrike" cap="none" dirty="0">
              <a:solidFill>
                <a:schemeClr val="bg2">
                  <a:lumMod val="25000"/>
                </a:schemeClr>
              </a:solidFill>
              <a:latin typeface="Bahnschrift" panose="020B0502040204020203" pitchFamily="34" charset="0"/>
              <a:ea typeface="Avenir"/>
              <a:cs typeface="Avenir"/>
              <a:sym typeface="Avenir"/>
            </a:endParaRPr>
          </a:p>
        </p:txBody>
      </p:sp>
      <p:sp>
        <p:nvSpPr>
          <p:cNvPr id="141" name="Google Shape;141;p2"/>
          <p:cNvSpPr txBox="1"/>
          <p:nvPr/>
        </p:nvSpPr>
        <p:spPr>
          <a:xfrm>
            <a:off x="1095625" y="5106927"/>
            <a:ext cx="4638785"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Bahnschrift" panose="020B0502040204020203" pitchFamily="34" charset="0"/>
                <a:ea typeface="Arial"/>
                <a:cs typeface="Arial"/>
                <a:sym typeface="Arial"/>
              </a:rPr>
              <a:t>1. </a:t>
            </a:r>
            <a:r>
              <a:rPr lang="en-US" sz="1600" b="0" i="0" u="sng" strike="noStrike" cap="none" dirty="0">
                <a:solidFill>
                  <a:srgbClr val="000000"/>
                </a:solidFill>
                <a:latin typeface="Bahnschrift" panose="020B0502040204020203" pitchFamily="34" charset="0"/>
                <a:ea typeface="Arial"/>
                <a:cs typeface="Arial"/>
                <a:sym typeface="Arial"/>
                <a:hlinkClick r:id="rId9">
                  <a:extLst>
                    <a:ext uri="{A12FA001-AC4F-418D-AE19-62706E023703}">
                      <ahyp:hlinkClr xmlns:ahyp="http://schemas.microsoft.com/office/drawing/2018/hyperlinkcolor" val="tx"/>
                    </a:ext>
                  </a:extLst>
                </a:hlinkClick>
              </a:rPr>
              <a:t>Components of a Computer System</a:t>
            </a:r>
            <a:r>
              <a:rPr lang="en-US" sz="1600" b="0" i="0" u="none" strike="noStrike" cap="none" dirty="0">
                <a:solidFill>
                  <a:srgbClr val="000000"/>
                </a:solidFill>
                <a:latin typeface="Bahnschrift" panose="020B0502040204020203" pitchFamily="34" charset="0"/>
                <a:ea typeface="Arial"/>
                <a:cs typeface="Arial"/>
                <a:sym typeface="Arial"/>
              </a:rPr>
              <a:t>. University of Iowa.</a:t>
            </a:r>
            <a:endParaRPr dirty="0">
              <a:latin typeface="Bahnschrift" panose="020B0502040204020203"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fade">
                                      <p:cBhvr>
                                        <p:cTn id="7" dur="1000"/>
                                        <p:tgtEl>
                                          <p:spTgt spid="140"/>
                                        </p:tgtEl>
                                      </p:cBhvr>
                                    </p:animEffect>
                                  </p:childTnLst>
                                </p:cTn>
                              </p:par>
                              <p:par>
                                <p:cTn id="8" presetID="10" presetClass="entr" presetSubtype="0" fill="hold" nodeType="withEffect">
                                  <p:stCondLst>
                                    <p:cond delay="0"/>
                                  </p:stCondLst>
                                  <p:childTnLst>
                                    <p:set>
                                      <p:cBhvr>
                                        <p:cTn id="9" dur="1" fill="hold">
                                          <p:stCondLst>
                                            <p:cond delay="0"/>
                                          </p:stCondLst>
                                        </p:cTn>
                                        <p:tgtEl>
                                          <p:spTgt spid="141"/>
                                        </p:tgtEl>
                                        <p:attrNameLst>
                                          <p:attrName>style.visibility</p:attrName>
                                        </p:attrNameLst>
                                      </p:cBhvr>
                                      <p:to>
                                        <p:strVal val="visible"/>
                                      </p:to>
                                    </p:set>
                                    <p:animEffect transition="in" filter="fade">
                                      <p:cBhvr>
                                        <p:cTn id="10" dur="10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7" name="Google Shape;147;p33"/>
          <p:cNvSpPr txBox="1">
            <a:spLocks noGrp="1"/>
          </p:cNvSpPr>
          <p:nvPr>
            <p:ph type="title"/>
          </p:nvPr>
        </p:nvSpPr>
        <p:spPr>
          <a:xfrm>
            <a:off x="989400" y="523277"/>
            <a:ext cx="4078800" cy="639371"/>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3200"/>
              <a:buFont typeface="Sorts Mill Goudy"/>
              <a:buNone/>
            </a:pPr>
            <a:r>
              <a:rPr lang="en-US" dirty="0"/>
              <a:t>The Big Stuff</a:t>
            </a:r>
            <a:endParaRPr dirty="0"/>
          </a:p>
        </p:txBody>
      </p:sp>
      <p:grpSp>
        <p:nvGrpSpPr>
          <p:cNvPr id="148" name="Google Shape;148;p33"/>
          <p:cNvGrpSpPr/>
          <p:nvPr/>
        </p:nvGrpSpPr>
        <p:grpSpPr>
          <a:xfrm>
            <a:off x="1186336" y="281230"/>
            <a:ext cx="10715309" cy="4998400"/>
            <a:chOff x="1186336" y="281230"/>
            <a:chExt cx="10715309" cy="4998400"/>
          </a:xfrm>
        </p:grpSpPr>
        <p:pic>
          <p:nvPicPr>
            <p:cNvPr id="149" name="Google Shape;149;p33"/>
            <p:cNvPicPr preferRelativeResize="0"/>
            <p:nvPr/>
          </p:nvPicPr>
          <p:blipFill rotWithShape="1">
            <a:blip r:embed="rId3">
              <a:alphaModFix/>
            </a:blip>
            <a:srcRect/>
            <a:stretch/>
          </p:blipFill>
          <p:spPr>
            <a:xfrm>
              <a:off x="7226552" y="315953"/>
              <a:ext cx="1955103" cy="2605405"/>
            </a:xfrm>
            <a:prstGeom prst="rect">
              <a:avLst/>
            </a:prstGeom>
            <a:noFill/>
            <a:ln>
              <a:noFill/>
            </a:ln>
          </p:spPr>
        </p:pic>
        <p:pic>
          <p:nvPicPr>
            <p:cNvPr id="150" name="Google Shape;150;p33"/>
            <p:cNvPicPr preferRelativeResize="0"/>
            <p:nvPr/>
          </p:nvPicPr>
          <p:blipFill rotWithShape="1">
            <a:blip r:embed="rId4">
              <a:alphaModFix/>
            </a:blip>
            <a:srcRect/>
            <a:stretch/>
          </p:blipFill>
          <p:spPr>
            <a:xfrm>
              <a:off x="8906032" y="281230"/>
              <a:ext cx="2995613" cy="2686050"/>
            </a:xfrm>
            <a:prstGeom prst="rect">
              <a:avLst/>
            </a:prstGeom>
            <a:noFill/>
            <a:ln>
              <a:noFill/>
            </a:ln>
          </p:spPr>
        </p:pic>
        <p:sp>
          <p:nvSpPr>
            <p:cNvPr id="151" name="Google Shape;151;p33"/>
            <p:cNvSpPr txBox="1"/>
            <p:nvPr/>
          </p:nvSpPr>
          <p:spPr>
            <a:xfrm>
              <a:off x="8068235" y="2832847"/>
              <a:ext cx="3648636" cy="244678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700" b="1" i="0" u="none" strike="noStrike" cap="none" dirty="0">
                  <a:solidFill>
                    <a:schemeClr val="bg2">
                      <a:lumMod val="25000"/>
                    </a:schemeClr>
                  </a:solidFill>
                  <a:latin typeface="Bahnschrift" panose="020B0502040204020203" pitchFamily="34" charset="0"/>
                  <a:ea typeface="Avenir"/>
                  <a:cs typeface="Avenir"/>
                  <a:sym typeface="Avenir"/>
                </a:rPr>
                <a:t>Left</a:t>
              </a:r>
              <a:r>
                <a:rPr lang="en-US" sz="1700" b="0" i="0" u="none" strike="noStrike" cap="none" dirty="0">
                  <a:solidFill>
                    <a:schemeClr val="bg2">
                      <a:lumMod val="25000"/>
                    </a:schemeClr>
                  </a:solidFill>
                  <a:latin typeface="Bahnschrift" panose="020B0502040204020203" pitchFamily="34" charset="0"/>
                  <a:ea typeface="Avenir"/>
                  <a:cs typeface="Avenir"/>
                  <a:sym typeface="Avenir"/>
                </a:rPr>
                <a:t>: A tower-style PC case. You would need to connect a display, such as a monitor, to use this one.</a:t>
              </a:r>
              <a:endParaRPr sz="1700" dirty="0">
                <a:solidFill>
                  <a:schemeClr val="bg2">
                    <a:lumMod val="25000"/>
                  </a:schemeClr>
                </a:solidFill>
                <a:latin typeface="Bahnschrift" panose="020B0502040204020203" pitchFamily="34" charset="0"/>
              </a:endParaRPr>
            </a:p>
            <a:p>
              <a:pPr marL="0" marR="0" lvl="0" indent="0" algn="l" rtl="0">
                <a:lnSpc>
                  <a:spcPct val="100000"/>
                </a:lnSpc>
                <a:spcBef>
                  <a:spcPts val="0"/>
                </a:spcBef>
                <a:spcAft>
                  <a:spcPts val="0"/>
                </a:spcAft>
                <a:buNone/>
              </a:pPr>
              <a:endParaRPr sz="1700" b="0" i="0" u="none" strike="noStrike" cap="none" dirty="0">
                <a:solidFill>
                  <a:schemeClr val="bg2">
                    <a:lumMod val="25000"/>
                  </a:schemeClr>
                </a:solidFill>
                <a:latin typeface="Bahnschrift" panose="020B0502040204020203" pitchFamily="34" charset="0"/>
                <a:ea typeface="Avenir"/>
                <a:cs typeface="Avenir"/>
                <a:sym typeface="Avenir"/>
              </a:endParaRPr>
            </a:p>
            <a:p>
              <a:pPr marL="0" marR="0" lvl="0" indent="0" algn="l" rtl="0">
                <a:lnSpc>
                  <a:spcPct val="100000"/>
                </a:lnSpc>
                <a:spcBef>
                  <a:spcPts val="0"/>
                </a:spcBef>
                <a:spcAft>
                  <a:spcPts val="0"/>
                </a:spcAft>
                <a:buNone/>
              </a:pPr>
              <a:r>
                <a:rPr lang="en-US" sz="1700" b="1" i="0" u="none" strike="noStrike" cap="none" dirty="0">
                  <a:solidFill>
                    <a:schemeClr val="bg2">
                      <a:lumMod val="25000"/>
                    </a:schemeClr>
                  </a:solidFill>
                  <a:latin typeface="Bahnschrift" panose="020B0502040204020203" pitchFamily="34" charset="0"/>
                  <a:ea typeface="Avenir"/>
                  <a:cs typeface="Avenir"/>
                  <a:sym typeface="Avenir"/>
                </a:rPr>
                <a:t>Right</a:t>
              </a:r>
              <a:r>
                <a:rPr lang="en-US" sz="1700" b="0" i="0" u="none" strike="noStrike" cap="none" dirty="0">
                  <a:solidFill>
                    <a:schemeClr val="bg2">
                      <a:lumMod val="25000"/>
                    </a:schemeClr>
                  </a:solidFill>
                  <a:latin typeface="Bahnschrift" panose="020B0502040204020203" pitchFamily="34" charset="0"/>
                  <a:ea typeface="Avenir"/>
                  <a:cs typeface="Avenir"/>
                  <a:sym typeface="Avenir"/>
                </a:rPr>
                <a:t>: All-in-one computers, like this iMac combine the system unit with the display. All the computer parts are housed behind the display.</a:t>
              </a:r>
              <a:endParaRPr sz="1700" dirty="0">
                <a:solidFill>
                  <a:schemeClr val="bg2">
                    <a:lumMod val="25000"/>
                  </a:schemeClr>
                </a:solidFill>
                <a:latin typeface="Bahnschrift" panose="020B0502040204020203" pitchFamily="34" charset="0"/>
              </a:endParaRPr>
            </a:p>
          </p:txBody>
        </p:sp>
        <p:grpSp>
          <p:nvGrpSpPr>
            <p:cNvPr id="152" name="Google Shape;152;p33"/>
            <p:cNvGrpSpPr/>
            <p:nvPr/>
          </p:nvGrpSpPr>
          <p:grpSpPr>
            <a:xfrm>
              <a:off x="1186336" y="1593429"/>
              <a:ext cx="6640521" cy="1302014"/>
              <a:chOff x="0" y="1972"/>
              <a:chExt cx="10200456" cy="1302014"/>
            </a:xfrm>
          </p:grpSpPr>
          <p:sp>
            <p:nvSpPr>
              <p:cNvPr id="153" name="Google Shape;153;p33"/>
              <p:cNvSpPr/>
              <p:nvPr/>
            </p:nvSpPr>
            <p:spPr>
              <a:xfrm rot="5400000">
                <a:off x="5703954" y="-3251590"/>
                <a:ext cx="1171811" cy="7821192"/>
              </a:xfrm>
              <a:prstGeom prst="round2SameRect">
                <a:avLst>
                  <a:gd name="adj1" fmla="val 16667"/>
                  <a:gd name="adj2" fmla="val 0"/>
                </a:avLst>
              </a:prstGeom>
              <a:solidFill>
                <a:schemeClr val="accent1">
                  <a:lumMod val="20000"/>
                  <a:lumOff val="80000"/>
                  <a:alpha val="89411"/>
                </a:schemeClr>
              </a:solidFill>
              <a:ln w="10775" cap="flat" cmpd="sng">
                <a:solidFill>
                  <a:srgbClr val="E8CADA">
                    <a:alpha val="89411"/>
                  </a:srgb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33"/>
              <p:cNvSpPr txBox="1"/>
              <p:nvPr/>
            </p:nvSpPr>
            <p:spPr>
              <a:xfrm>
                <a:off x="2656590" y="183022"/>
                <a:ext cx="7505766" cy="990766"/>
              </a:xfrm>
              <a:prstGeom prst="rect">
                <a:avLst/>
              </a:prstGeom>
              <a:noFill/>
              <a:ln>
                <a:noFill/>
              </a:ln>
            </p:spPr>
            <p:txBody>
              <a:bodyPr spcFirstLastPara="1" wrap="square" lIns="68575" tIns="34275" rIns="68575" bIns="34275" anchor="ctr" anchorCtr="0">
                <a:noAutofit/>
              </a:bodyPr>
              <a:lstStyle/>
              <a:p>
                <a:pPr marL="0" marR="0" lvl="1" indent="0" algn="l" rtl="0">
                  <a:lnSpc>
                    <a:spcPct val="90000"/>
                  </a:lnSpc>
                  <a:spcBef>
                    <a:spcPts val="0"/>
                  </a:spcBef>
                  <a:spcAft>
                    <a:spcPts val="0"/>
                  </a:spcAft>
                  <a:buNone/>
                </a:pPr>
                <a:r>
                  <a:rPr lang="en-US" sz="1900" b="0" i="0" u="none" strike="noStrike" cap="none" dirty="0">
                    <a:solidFill>
                      <a:schemeClr val="bg2">
                        <a:lumMod val="25000"/>
                      </a:schemeClr>
                    </a:solidFill>
                    <a:latin typeface="Bahnschrift" panose="020B0502040204020203" pitchFamily="34" charset="0"/>
                    <a:ea typeface="Avenir"/>
                    <a:cs typeface="Avenir"/>
                    <a:sym typeface="Avenir"/>
                  </a:rPr>
                  <a:t>The case housing all the digital electronic components that comprise a working computer. Not referring to the components themselves.</a:t>
                </a:r>
                <a:endParaRPr sz="1900" b="0" i="0" u="none" strike="noStrike" cap="none" dirty="0">
                  <a:solidFill>
                    <a:schemeClr val="bg2">
                      <a:lumMod val="25000"/>
                    </a:schemeClr>
                  </a:solidFill>
                  <a:latin typeface="Bahnschrift" panose="020B0502040204020203" pitchFamily="34" charset="0"/>
                  <a:ea typeface="Avenir"/>
                  <a:cs typeface="Avenir"/>
                  <a:sym typeface="Avenir"/>
                </a:endParaRPr>
              </a:p>
            </p:txBody>
          </p:sp>
          <p:sp>
            <p:nvSpPr>
              <p:cNvPr id="155" name="Google Shape;155;p33"/>
              <p:cNvSpPr/>
              <p:nvPr/>
            </p:nvSpPr>
            <p:spPr>
              <a:xfrm>
                <a:off x="0" y="1972"/>
                <a:ext cx="2656588" cy="1302014"/>
              </a:xfrm>
              <a:prstGeom prst="roundRect">
                <a:avLst>
                  <a:gd name="adj" fmla="val 16667"/>
                </a:avLst>
              </a:prstGeom>
              <a:solidFill>
                <a:schemeClr val="accent5">
                  <a:lumMod val="75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33"/>
              <p:cNvSpPr txBox="1"/>
              <p:nvPr/>
            </p:nvSpPr>
            <p:spPr>
              <a:xfrm>
                <a:off x="63559" y="65531"/>
                <a:ext cx="2429242" cy="1174896"/>
              </a:xfrm>
              <a:prstGeom prst="rect">
                <a:avLst/>
              </a:prstGeom>
              <a:noFill/>
              <a:ln>
                <a:noFill/>
              </a:ln>
            </p:spPr>
            <p:txBody>
              <a:bodyPr spcFirstLastPara="1" wrap="square" lIns="140950" tIns="70475" rIns="140950" bIns="70475" anchor="ctr" anchorCtr="0">
                <a:noAutofit/>
              </a:bodyPr>
              <a:lstStyle/>
              <a:p>
                <a:pPr marL="0" marR="0" lvl="0" indent="0" algn="r" rtl="0">
                  <a:lnSpc>
                    <a:spcPct val="90000"/>
                  </a:lnSpc>
                  <a:spcBef>
                    <a:spcPts val="0"/>
                  </a:spcBef>
                  <a:spcAft>
                    <a:spcPts val="0"/>
                  </a:spcAft>
                  <a:buClr>
                    <a:schemeClr val="lt1"/>
                  </a:buClr>
                  <a:buSzPts val="3700"/>
                  <a:buFont typeface="Avenir"/>
                  <a:buNone/>
                </a:pPr>
                <a:r>
                  <a:rPr lang="en-US" sz="3100" b="0" i="0" u="none" strike="noStrike" cap="none" dirty="0">
                    <a:solidFill>
                      <a:schemeClr val="lt1"/>
                    </a:solidFill>
                    <a:latin typeface="Avenir"/>
                    <a:ea typeface="Avenir"/>
                    <a:cs typeface="Avenir"/>
                    <a:sym typeface="Avenir"/>
                  </a:rPr>
                  <a:t>System Unit</a:t>
                </a:r>
                <a:endParaRPr sz="3100" b="0" i="0" u="none" strike="noStrike" cap="none" dirty="0">
                  <a:solidFill>
                    <a:srgbClr val="000000"/>
                  </a:solidFill>
                  <a:latin typeface="Arial"/>
                  <a:ea typeface="Arial"/>
                  <a:cs typeface="Arial"/>
                  <a:sym typeface="Arial"/>
                </a:endParaRPr>
              </a:p>
            </p:txBody>
          </p:sp>
        </p:grpSp>
      </p:grpSp>
      <p:grpSp>
        <p:nvGrpSpPr>
          <p:cNvPr id="157" name="Google Shape;157;p33"/>
          <p:cNvGrpSpPr/>
          <p:nvPr/>
        </p:nvGrpSpPr>
        <p:grpSpPr>
          <a:xfrm>
            <a:off x="1185694" y="3060687"/>
            <a:ext cx="6728596" cy="3480806"/>
            <a:chOff x="1459772" y="3051280"/>
            <a:chExt cx="6728596" cy="3480806"/>
          </a:xfrm>
        </p:grpSpPr>
        <p:pic>
          <p:nvPicPr>
            <p:cNvPr id="158" name="Google Shape;158;p33"/>
            <p:cNvPicPr preferRelativeResize="0"/>
            <p:nvPr/>
          </p:nvPicPr>
          <p:blipFill rotWithShape="1">
            <a:blip r:embed="rId5">
              <a:alphaModFix/>
              <a:extLst>
                <a:ext uri="{BEBA8EAE-BF5A-486C-A8C5-ECC9F3942E4B}">
                  <a14:imgProps xmlns:a14="http://schemas.microsoft.com/office/drawing/2010/main">
                    <a14:imgLayer r:embed="rId6">
                      <a14:imgEffect>
                        <a14:backgroundRemoval t="5768" b="91110" l="6080" r="92040">
                          <a14:foregroundMark x1="6440" y1="11709" x2="7040" y2="79922"/>
                          <a14:foregroundMark x1="7040" y1="79922" x2="20200" y2="93408"/>
                          <a14:foregroundMark x1="20200" y1="93408" x2="40600" y2="92585"/>
                          <a14:foregroundMark x1="40600" y1="92585" x2="85440" y2="92585"/>
                          <a14:foregroundMark x1="85440" y1="92585" x2="94240" y2="80052"/>
                          <a14:foregroundMark x1="94240" y1="80052" x2="93120" y2="22073"/>
                          <a14:foregroundMark x1="93120" y1="22073" x2="88000" y2="7329"/>
                          <a14:foregroundMark x1="88000" y1="7329" x2="6080" y2="11709"/>
                          <a14:foregroundMark x1="88000" y1="65611" x2="80320" y2="31526"/>
                          <a14:foregroundMark x1="91680" y1="69601" x2="87880" y2="42151"/>
                          <a14:foregroundMark x1="87880" y1="42151" x2="92040" y2="18040"/>
                          <a14:foregroundMark x1="44480" y1="14484" x2="78640" y2="10928"/>
                          <a14:foregroundMark x1="78640" y1="10928" x2="86160" y2="10928"/>
                          <a14:foregroundMark x1="39360" y1="9324" x2="39360" y2="7719"/>
                          <a14:foregroundMark x1="34600" y1="14484" x2="11640" y2="38985"/>
                          <a14:foregroundMark x1="11640" y1="38985" x2="12520" y2="54770"/>
                          <a14:foregroundMark x1="12520" y1="54770" x2="21080" y2="41544"/>
                          <a14:foregroundMark x1="21080" y1="41544" x2="18320" y2="25108"/>
                          <a14:foregroundMark x1="18320" y1="25108" x2="15440" y2="48829"/>
                          <a14:foregroundMark x1="15440" y1="48829" x2="14040" y2="31917"/>
                          <a14:foregroundMark x1="14040" y1="31917" x2="28680" y2="36210"/>
                          <a14:foregroundMark x1="28680" y1="36210" x2="27800" y2="52559"/>
                          <a14:foregroundMark x1="27800" y1="52559" x2="36800" y2="71596"/>
                          <a14:foregroundMark x1="36800" y1="71596" x2="52320" y2="70468"/>
                          <a14:foregroundMark x1="52320" y1="70468" x2="82360" y2="75455"/>
                          <a14:foregroundMark x1="82360" y1="75455" x2="82080" y2="26626"/>
                          <a14:foregroundMark x1="82080" y1="26626" x2="76520" y2="12879"/>
                          <a14:foregroundMark x1="76520" y1="12879" x2="59920" y2="9063"/>
                          <a14:foregroundMark x1="59920" y1="9063" x2="74120" y2="5768"/>
                          <a14:foregroundMark x1="67880" y1="6158" x2="56920" y2="6548"/>
                          <a14:foregroundMark x1="8280" y1="91110" x2="8920" y2="84085"/>
                          <a14:foregroundMark x1="39600" y1="11188" x2="40200" y2="13183"/>
                          <a14:foregroundMark x1="39280" y1="7502" x2="41120" y2="7502"/>
                          <a14:foregroundMark x1="38640" y1="7806" x2="39280" y2="6461"/>
                        </a14:backgroundRemoval>
                      </a14:imgEffect>
                    </a14:imgLayer>
                  </a14:imgProps>
                </a:ext>
              </a:extLst>
            </a:blip>
            <a:srcRect/>
            <a:stretch/>
          </p:blipFill>
          <p:spPr>
            <a:xfrm>
              <a:off x="1459772" y="3171815"/>
              <a:ext cx="3472559" cy="3202652"/>
            </a:xfrm>
            <a:prstGeom prst="rect">
              <a:avLst/>
            </a:prstGeom>
            <a:noFill/>
            <a:ln>
              <a:noFill/>
            </a:ln>
          </p:spPr>
        </p:pic>
        <p:sp>
          <p:nvSpPr>
            <p:cNvPr id="159" name="Google Shape;159;p33"/>
            <p:cNvSpPr txBox="1"/>
            <p:nvPr/>
          </p:nvSpPr>
          <p:spPr>
            <a:xfrm>
              <a:off x="1528121" y="6219307"/>
              <a:ext cx="3472559"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00" b="0" i="0" u="sng" strike="noStrike" cap="none">
                  <a:solidFill>
                    <a:srgbClr val="000000"/>
                  </a:solidFill>
                  <a:latin typeface="Arial"/>
                  <a:ea typeface="Arial"/>
                  <a:cs typeface="Arial"/>
                  <a:sym typeface="Arial"/>
                  <a:hlinkClick r:id="rId7">
                    <a:extLst>
                      <a:ext uri="{A12FA001-AC4F-418D-AE19-62706E023703}">
                        <ahyp:hlinkClr xmlns:ahyp="http://schemas.microsoft.com/office/drawing/2018/hyperlinkcolor" val="tx"/>
                      </a:ext>
                    </a:extLst>
                  </a:hlinkClick>
                </a:rPr>
                <a:t>This Photo</a:t>
              </a:r>
              <a:r>
                <a:rPr lang="en-US" sz="900" b="0" i="0" u="none" strike="noStrike" cap="none">
                  <a:solidFill>
                    <a:srgbClr val="000000"/>
                  </a:solidFill>
                  <a:latin typeface="Arial"/>
                  <a:ea typeface="Arial"/>
                  <a:cs typeface="Arial"/>
                  <a:sym typeface="Arial"/>
                </a:rPr>
                <a:t> by Unknown Author is licensed under </a:t>
              </a:r>
              <a:r>
                <a:rPr lang="en-US" sz="900" b="0" i="0" u="sng" strike="noStrike" cap="none">
                  <a:solidFill>
                    <a:srgbClr val="000000"/>
                  </a:solidFill>
                  <a:latin typeface="Arial"/>
                  <a:ea typeface="Arial"/>
                  <a:cs typeface="Arial"/>
                  <a:sym typeface="Arial"/>
                  <a:hlinkClick r:id="rId8">
                    <a:extLst>
                      <a:ext uri="{A12FA001-AC4F-418D-AE19-62706E023703}">
                        <ahyp:hlinkClr xmlns:ahyp="http://schemas.microsoft.com/office/drawing/2018/hyperlinkcolor" val="tx"/>
                      </a:ext>
                    </a:extLst>
                  </a:hlinkClick>
                </a:rPr>
                <a:t>CC BY-SA</a:t>
              </a:r>
              <a:endParaRPr sz="900" b="0" i="0" u="none" strike="noStrike" cap="none">
                <a:solidFill>
                  <a:srgbClr val="000000"/>
                </a:solidFill>
                <a:latin typeface="Arial"/>
                <a:ea typeface="Arial"/>
                <a:cs typeface="Arial"/>
                <a:sym typeface="Arial"/>
              </a:endParaRPr>
            </a:p>
          </p:txBody>
        </p:sp>
        <p:grpSp>
          <p:nvGrpSpPr>
            <p:cNvPr id="160" name="Google Shape;160;p33"/>
            <p:cNvGrpSpPr/>
            <p:nvPr/>
          </p:nvGrpSpPr>
          <p:grpSpPr>
            <a:xfrm>
              <a:off x="4924432" y="5159958"/>
              <a:ext cx="3263936" cy="1372128"/>
              <a:chOff x="4940687" y="5169919"/>
              <a:chExt cx="3263936" cy="1372128"/>
            </a:xfrm>
          </p:grpSpPr>
          <p:sp>
            <p:nvSpPr>
              <p:cNvPr id="161" name="Google Shape;161;p33"/>
              <p:cNvSpPr/>
              <p:nvPr/>
            </p:nvSpPr>
            <p:spPr>
              <a:xfrm rot="10800000">
                <a:off x="4940688" y="5169919"/>
                <a:ext cx="3127545" cy="1372128"/>
              </a:xfrm>
              <a:prstGeom prst="round2SameRect">
                <a:avLst>
                  <a:gd name="adj1" fmla="val 16667"/>
                  <a:gd name="adj2" fmla="val 0"/>
                </a:avLst>
              </a:prstGeom>
              <a:solidFill>
                <a:schemeClr val="accent1">
                  <a:lumMod val="20000"/>
                  <a:lumOff val="80000"/>
                  <a:alpha val="89411"/>
                </a:schemeClr>
              </a:solidFill>
              <a:ln w="10775" cap="flat" cmpd="sng">
                <a:solidFill>
                  <a:srgbClr val="EACAE4">
                    <a:alpha val="89411"/>
                  </a:srgb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33"/>
              <p:cNvSpPr txBox="1"/>
              <p:nvPr/>
            </p:nvSpPr>
            <p:spPr>
              <a:xfrm>
                <a:off x="4940687" y="5205949"/>
                <a:ext cx="3263936" cy="11695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750" b="0" i="0" u="none" strike="noStrike" cap="none" dirty="0">
                    <a:solidFill>
                      <a:schemeClr val="bg2">
                        <a:lumMod val="25000"/>
                      </a:schemeClr>
                    </a:solidFill>
                    <a:latin typeface="Bahnschrift" panose="020B0502040204020203" pitchFamily="34" charset="0"/>
                    <a:ea typeface="Avenir"/>
                    <a:cs typeface="Avenir"/>
                    <a:sym typeface="Avenir"/>
                  </a:rPr>
                  <a:t>The electronics on the motherboard that manage the data flow between processors, memory, &amp; peripherals</a:t>
                </a:r>
                <a:r>
                  <a:rPr lang="xx-YY" sz="1750" b="0" i="0" u="none" strike="noStrike" cap="none" dirty="0">
                    <a:solidFill>
                      <a:schemeClr val="bg2">
                        <a:lumMod val="25000"/>
                      </a:schemeClr>
                    </a:solidFill>
                    <a:latin typeface="Bahnschrift" panose="020B0502040204020203" pitchFamily="34" charset="0"/>
                    <a:ea typeface="Avenir"/>
                    <a:cs typeface="Avenir"/>
                    <a:sym typeface="Avenir"/>
                  </a:rPr>
                  <a:t>.</a:t>
                </a:r>
                <a:endParaRPr dirty="0">
                  <a:solidFill>
                    <a:schemeClr val="bg2">
                      <a:lumMod val="25000"/>
                    </a:schemeClr>
                  </a:solidFill>
                  <a:latin typeface="Bahnschrift" panose="020B0502040204020203" pitchFamily="34" charset="0"/>
                </a:endParaRPr>
              </a:p>
            </p:txBody>
          </p:sp>
        </p:grpSp>
        <p:grpSp>
          <p:nvGrpSpPr>
            <p:cNvPr id="163" name="Google Shape;163;p33"/>
            <p:cNvGrpSpPr/>
            <p:nvPr/>
          </p:nvGrpSpPr>
          <p:grpSpPr>
            <a:xfrm>
              <a:off x="4932326" y="3513599"/>
              <a:ext cx="3127544" cy="1465892"/>
              <a:chOff x="4932326" y="3513599"/>
              <a:chExt cx="3127544" cy="1465892"/>
            </a:xfrm>
          </p:grpSpPr>
          <p:sp>
            <p:nvSpPr>
              <p:cNvPr id="164" name="Google Shape;164;p33"/>
              <p:cNvSpPr/>
              <p:nvPr/>
            </p:nvSpPr>
            <p:spPr>
              <a:xfrm rot="10800000">
                <a:off x="4932326" y="3513599"/>
                <a:ext cx="3127544" cy="1079149"/>
              </a:xfrm>
              <a:prstGeom prst="round2SameRect">
                <a:avLst>
                  <a:gd name="adj1" fmla="val 16667"/>
                  <a:gd name="adj2" fmla="val 0"/>
                </a:avLst>
              </a:prstGeom>
              <a:solidFill>
                <a:schemeClr val="accent1">
                  <a:lumMod val="20000"/>
                  <a:lumOff val="80000"/>
                  <a:alpha val="89411"/>
                </a:schemeClr>
              </a:solidFill>
              <a:ln w="10775" cap="flat" cmpd="sng">
                <a:solidFill>
                  <a:srgbClr val="EACAE4">
                    <a:alpha val="89411"/>
                  </a:srgb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33"/>
              <p:cNvSpPr txBox="1"/>
              <p:nvPr/>
            </p:nvSpPr>
            <p:spPr>
              <a:xfrm>
                <a:off x="5000680" y="3717607"/>
                <a:ext cx="3059189" cy="12618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dirty="0">
                    <a:solidFill>
                      <a:schemeClr val="bg2">
                        <a:lumMod val="25000"/>
                      </a:schemeClr>
                    </a:solidFill>
                    <a:latin typeface="Bahnschrift" panose="020B0502040204020203" pitchFamily="34" charset="0"/>
                    <a:ea typeface="Avenir"/>
                    <a:cs typeface="Avenir"/>
                    <a:sym typeface="Avenir"/>
                  </a:rPr>
                  <a:t>The main circuit board to which all chipsets and memory devices connect.</a:t>
                </a:r>
                <a:endParaRPr dirty="0">
                  <a:solidFill>
                    <a:schemeClr val="bg2">
                      <a:lumMod val="25000"/>
                    </a:schemeClr>
                  </a:solidFill>
                  <a:latin typeface="Bahnschrift" panose="020B0502040204020203" pitchFamily="34" charset="0"/>
                </a:endParaRPr>
              </a:p>
              <a:p>
                <a:pPr marL="0" marR="0" lvl="0" indent="0" algn="l" rtl="0">
                  <a:lnSpc>
                    <a:spcPct val="100000"/>
                  </a:lnSpc>
                  <a:spcBef>
                    <a:spcPts val="0"/>
                  </a:spcBef>
                  <a:spcAft>
                    <a:spcPts val="0"/>
                  </a:spcAft>
                  <a:buNone/>
                </a:pPr>
                <a:endParaRPr sz="1900" b="0" i="0" u="none" strike="noStrike" cap="none" dirty="0">
                  <a:solidFill>
                    <a:srgbClr val="000000"/>
                  </a:solidFill>
                  <a:latin typeface="Avenir"/>
                  <a:ea typeface="Avenir"/>
                  <a:cs typeface="Avenir"/>
                  <a:sym typeface="Avenir"/>
                </a:endParaRPr>
              </a:p>
            </p:txBody>
          </p:sp>
        </p:grpSp>
        <p:sp>
          <p:nvSpPr>
            <p:cNvPr id="166" name="Google Shape;166;p33"/>
            <p:cNvSpPr/>
            <p:nvPr/>
          </p:nvSpPr>
          <p:spPr>
            <a:xfrm>
              <a:off x="4932331" y="3051280"/>
              <a:ext cx="3143800" cy="666327"/>
            </a:xfrm>
            <a:prstGeom prst="roundRect">
              <a:avLst>
                <a:gd name="adj" fmla="val 16667"/>
              </a:avLst>
            </a:prstGeom>
            <a:solidFill>
              <a:schemeClr val="tx2"/>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100" b="0" i="0" u="none" strike="noStrike" cap="none" dirty="0">
                  <a:solidFill>
                    <a:schemeClr val="lt1"/>
                  </a:solidFill>
                  <a:latin typeface="Bahnschrift" panose="020B0502040204020203" pitchFamily="34" charset="0"/>
                  <a:ea typeface="Avenir"/>
                  <a:cs typeface="Avenir"/>
                  <a:sym typeface="Avenir"/>
                </a:rPr>
                <a:t>Motherboard</a:t>
              </a:r>
              <a:endParaRPr sz="3100" b="0" i="0" u="none" strike="noStrike" cap="none" dirty="0">
                <a:solidFill>
                  <a:schemeClr val="lt1"/>
                </a:solidFill>
                <a:latin typeface="Bahnschrift" panose="020B0502040204020203" pitchFamily="34" charset="0"/>
                <a:ea typeface="Avenir"/>
                <a:cs typeface="Avenir"/>
                <a:sym typeface="Avenir"/>
              </a:endParaRPr>
            </a:p>
          </p:txBody>
        </p:sp>
        <p:sp>
          <p:nvSpPr>
            <p:cNvPr id="167" name="Google Shape;167;p33"/>
            <p:cNvSpPr/>
            <p:nvPr/>
          </p:nvSpPr>
          <p:spPr>
            <a:xfrm>
              <a:off x="4924434" y="4628778"/>
              <a:ext cx="3143800" cy="587318"/>
            </a:xfrm>
            <a:prstGeom prst="roundRect">
              <a:avLst>
                <a:gd name="adj" fmla="val 16667"/>
              </a:avLst>
            </a:prstGeom>
            <a:solidFill>
              <a:schemeClr val="accent1"/>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3100" b="0" i="0" u="none" strike="noStrike" cap="none" dirty="0">
                  <a:solidFill>
                    <a:schemeClr val="accent2">
                      <a:lumMod val="50000"/>
                    </a:schemeClr>
                  </a:solidFill>
                  <a:latin typeface="Bahnschrift" panose="020B0502040204020203" pitchFamily="34" charset="0"/>
                  <a:ea typeface="Avenir"/>
                  <a:cs typeface="Avenir"/>
                  <a:sym typeface="Avenir"/>
                </a:rPr>
                <a:t>Chipset</a:t>
              </a:r>
              <a:endParaRPr sz="3100" dirty="0">
                <a:solidFill>
                  <a:schemeClr val="accent2">
                    <a:lumMod val="50000"/>
                  </a:schemeClr>
                </a:solidFill>
                <a:latin typeface="Bahnschrift" panose="020B0502040204020203"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3"/>
          <p:cNvSpPr txBox="1">
            <a:spLocks noGrp="1"/>
          </p:cNvSpPr>
          <p:nvPr>
            <p:ph type="title"/>
          </p:nvPr>
        </p:nvSpPr>
        <p:spPr>
          <a:xfrm>
            <a:off x="1078100" y="542671"/>
            <a:ext cx="5359645" cy="112420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1"/>
              </a:buClr>
              <a:buSzPts val="3200"/>
              <a:buFont typeface="Sorts Mill Goudy"/>
              <a:buNone/>
            </a:pPr>
            <a:r>
              <a:rPr lang="en-US" sz="4600" dirty="0"/>
              <a:t>What is a CPU?</a:t>
            </a:r>
            <a:br>
              <a:rPr lang="en-US" dirty="0"/>
            </a:br>
            <a:r>
              <a:rPr lang="en-US" sz="3800" b="0" dirty="0">
                <a:solidFill>
                  <a:schemeClr val="bg2">
                    <a:lumMod val="50000"/>
                  </a:schemeClr>
                </a:solidFill>
                <a:latin typeface="Bahnschrift" panose="020B0502040204020203" pitchFamily="34" charset="0"/>
              </a:rPr>
              <a:t>(</a:t>
            </a:r>
            <a:r>
              <a:rPr lang="en-US" b="1" u="sng" dirty="0">
                <a:solidFill>
                  <a:schemeClr val="bg2">
                    <a:lumMod val="50000"/>
                  </a:schemeClr>
                </a:solidFill>
              </a:rPr>
              <a:t>C</a:t>
            </a:r>
            <a:r>
              <a:rPr lang="en-US" dirty="0">
                <a:solidFill>
                  <a:schemeClr val="bg2">
                    <a:lumMod val="50000"/>
                  </a:schemeClr>
                </a:solidFill>
              </a:rPr>
              <a:t>entral </a:t>
            </a:r>
            <a:r>
              <a:rPr lang="en-US" b="1" u="sng" dirty="0">
                <a:solidFill>
                  <a:schemeClr val="bg2">
                    <a:lumMod val="50000"/>
                  </a:schemeClr>
                </a:solidFill>
              </a:rPr>
              <a:t>P</a:t>
            </a:r>
            <a:r>
              <a:rPr lang="en-US" dirty="0">
                <a:solidFill>
                  <a:schemeClr val="bg2">
                    <a:lumMod val="50000"/>
                  </a:schemeClr>
                </a:solidFill>
              </a:rPr>
              <a:t>rocessing </a:t>
            </a:r>
            <a:r>
              <a:rPr lang="en-US" b="1" u="sng" dirty="0">
                <a:solidFill>
                  <a:schemeClr val="bg2">
                    <a:lumMod val="50000"/>
                  </a:schemeClr>
                </a:solidFill>
              </a:rPr>
              <a:t>U</a:t>
            </a:r>
            <a:r>
              <a:rPr lang="en-US" dirty="0">
                <a:solidFill>
                  <a:schemeClr val="bg2">
                    <a:lumMod val="50000"/>
                  </a:schemeClr>
                </a:solidFill>
              </a:rPr>
              <a:t>nit</a:t>
            </a:r>
            <a:r>
              <a:rPr lang="en-US" sz="3800" b="0" dirty="0">
                <a:solidFill>
                  <a:schemeClr val="bg2">
                    <a:lumMod val="50000"/>
                  </a:schemeClr>
                </a:solidFill>
                <a:latin typeface="Bahnschrift" panose="020B0502040204020203" pitchFamily="34" charset="0"/>
              </a:rPr>
              <a:t>)</a:t>
            </a:r>
            <a:endParaRPr sz="3800" b="0" dirty="0">
              <a:solidFill>
                <a:schemeClr val="bg2">
                  <a:lumMod val="50000"/>
                </a:schemeClr>
              </a:solidFill>
              <a:latin typeface="Bahnschrift" panose="020B0502040204020203" pitchFamily="34" charset="0"/>
            </a:endParaRPr>
          </a:p>
        </p:txBody>
      </p:sp>
      <p:grpSp>
        <p:nvGrpSpPr>
          <p:cNvPr id="175" name="Google Shape;175;p3"/>
          <p:cNvGrpSpPr/>
          <p:nvPr/>
        </p:nvGrpSpPr>
        <p:grpSpPr>
          <a:xfrm>
            <a:off x="649901" y="4518451"/>
            <a:ext cx="6789124" cy="2013174"/>
            <a:chOff x="0" y="579090"/>
            <a:chExt cx="6789124" cy="2013174"/>
          </a:xfrm>
        </p:grpSpPr>
        <p:sp>
          <p:nvSpPr>
            <p:cNvPr id="176" name="Google Shape;176;p3"/>
            <p:cNvSpPr/>
            <p:nvPr/>
          </p:nvSpPr>
          <p:spPr>
            <a:xfrm>
              <a:off x="0" y="579090"/>
              <a:ext cx="2539943" cy="1654299"/>
            </a:xfrm>
            <a:prstGeom prst="roundRect">
              <a:avLst>
                <a:gd name="adj" fmla="val 10000"/>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3"/>
            <p:cNvSpPr/>
            <p:nvPr/>
          </p:nvSpPr>
          <p:spPr>
            <a:xfrm>
              <a:off x="405289" y="937965"/>
              <a:ext cx="2481831" cy="1654299"/>
            </a:xfrm>
            <a:prstGeom prst="roundRect">
              <a:avLst>
                <a:gd name="adj" fmla="val 10000"/>
              </a:avLst>
            </a:prstGeom>
            <a:solidFill>
              <a:schemeClr val="lt1"/>
            </a:solidFill>
            <a:ln w="9525" cap="flat" cmpd="sng">
              <a:solidFill>
                <a:srgbClr val="752AB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3"/>
            <p:cNvSpPr txBox="1"/>
            <p:nvPr/>
          </p:nvSpPr>
          <p:spPr>
            <a:xfrm>
              <a:off x="405289" y="1034960"/>
              <a:ext cx="2481831" cy="1528248"/>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Avenir"/>
                <a:buNone/>
              </a:pPr>
              <a:r>
                <a:rPr lang="en-US" sz="2200" b="0" i="0" u="none" strike="noStrike" cap="none" dirty="0">
                  <a:solidFill>
                    <a:srgbClr val="000000"/>
                  </a:solidFill>
                  <a:latin typeface="Bahnschrift" panose="020B0502040204020203" pitchFamily="34" charset="0"/>
                  <a:ea typeface="Arial"/>
                  <a:cs typeface="Arial"/>
                  <a:sym typeface="Arial"/>
                </a:rPr>
                <a:t>Can have 1+ cores.</a:t>
              </a:r>
              <a:endParaRPr dirty="0">
                <a:latin typeface="Bahnschrift" panose="020B0502040204020203" pitchFamily="34" charset="0"/>
              </a:endParaRPr>
            </a:p>
            <a:p>
              <a:pPr marL="0" marR="0" lvl="0" indent="0" algn="ctr" rtl="0">
                <a:lnSpc>
                  <a:spcPct val="90000"/>
                </a:lnSpc>
                <a:spcBef>
                  <a:spcPts val="0"/>
                </a:spcBef>
                <a:spcAft>
                  <a:spcPts val="0"/>
                </a:spcAft>
                <a:buClr>
                  <a:schemeClr val="dk1"/>
                </a:buClr>
                <a:buSzPts val="2200"/>
                <a:buFont typeface="Avenir"/>
                <a:buNone/>
              </a:pPr>
              <a:r>
                <a:rPr lang="en-US" sz="2200" b="0" i="0" u="none" strike="noStrike" cap="none" dirty="0">
                  <a:solidFill>
                    <a:srgbClr val="000000"/>
                  </a:solidFill>
                  <a:latin typeface="Bahnschrift" panose="020B0502040204020203" pitchFamily="34" charset="0"/>
                  <a:ea typeface="Arial"/>
                  <a:cs typeface="Arial"/>
                  <a:sym typeface="Arial"/>
                </a:rPr>
                <a:t>More cores = </a:t>
              </a:r>
              <a:r>
                <a:rPr lang="en-US" sz="2200" b="1" i="0" u="none" strike="noStrike" cap="none" dirty="0">
                  <a:solidFill>
                    <a:schemeClr val="accent3">
                      <a:lumMod val="75000"/>
                    </a:schemeClr>
                  </a:solidFill>
                  <a:latin typeface="Bahnschrift" panose="020B0502040204020203" pitchFamily="34" charset="0"/>
                  <a:ea typeface="Arial"/>
                  <a:cs typeface="Arial"/>
                  <a:sym typeface="Arial"/>
                </a:rPr>
                <a:t>more operations at a time</a:t>
              </a:r>
              <a:r>
                <a:rPr lang="en-US" sz="2200" b="0" i="0" u="none" strike="noStrike" cap="none" dirty="0">
                  <a:solidFill>
                    <a:srgbClr val="000000"/>
                  </a:solidFill>
                  <a:latin typeface="Bahnschrift" panose="020B0502040204020203" pitchFamily="34" charset="0"/>
                  <a:ea typeface="Arial"/>
                  <a:cs typeface="Arial"/>
                  <a:sym typeface="Arial"/>
                </a:rPr>
                <a:t>.</a:t>
              </a:r>
              <a:endParaRPr dirty="0">
                <a:latin typeface="Bahnschrift" panose="020B0502040204020203" pitchFamily="34" charset="0"/>
              </a:endParaRPr>
            </a:p>
          </p:txBody>
        </p:sp>
        <p:sp>
          <p:nvSpPr>
            <p:cNvPr id="179" name="Google Shape;179;p3"/>
            <p:cNvSpPr/>
            <p:nvPr/>
          </p:nvSpPr>
          <p:spPr>
            <a:xfrm>
              <a:off x="3818950" y="579090"/>
              <a:ext cx="2539943" cy="1654299"/>
            </a:xfrm>
            <a:prstGeom prst="roundRect">
              <a:avLst>
                <a:gd name="adj" fmla="val 10000"/>
              </a:avLst>
            </a:prstGeom>
            <a:solidFill>
              <a:schemeClr val="accent1">
                <a:lumMod val="60000"/>
                <a:lumOff val="4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3"/>
            <p:cNvSpPr/>
            <p:nvPr/>
          </p:nvSpPr>
          <p:spPr>
            <a:xfrm>
              <a:off x="4166127" y="908909"/>
              <a:ext cx="2539943" cy="1654299"/>
            </a:xfrm>
            <a:prstGeom prst="roundRect">
              <a:avLst>
                <a:gd name="adj" fmla="val 10000"/>
              </a:avLst>
            </a:prstGeom>
            <a:solidFill>
              <a:schemeClr val="lt1"/>
            </a:solidFill>
            <a:ln w="9525" cap="flat" cmpd="sng">
              <a:solidFill>
                <a:srgbClr val="752AB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3"/>
            <p:cNvSpPr txBox="1"/>
            <p:nvPr/>
          </p:nvSpPr>
          <p:spPr>
            <a:xfrm>
              <a:off x="4093550" y="967022"/>
              <a:ext cx="2695574" cy="1596186"/>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Avenir"/>
                <a:buNone/>
              </a:pPr>
              <a:r>
                <a:rPr lang="en-US" sz="2200" b="0" i="0" u="none" strike="noStrike" cap="none" dirty="0">
                  <a:solidFill>
                    <a:srgbClr val="000000"/>
                  </a:solidFill>
                  <a:latin typeface="Bahnschrift" panose="020B0502040204020203" pitchFamily="34" charset="0"/>
                  <a:ea typeface="Arial"/>
                  <a:cs typeface="Arial"/>
                  <a:sym typeface="Arial"/>
                </a:rPr>
                <a:t>Newer </a:t>
              </a:r>
              <a:r>
                <a:rPr lang="en-US" sz="2200" b="1" i="0" u="none" strike="noStrike" cap="none" dirty="0">
                  <a:solidFill>
                    <a:schemeClr val="accent3">
                      <a:lumMod val="75000"/>
                    </a:schemeClr>
                  </a:solidFill>
                  <a:latin typeface="Bahnschrift" panose="020B0502040204020203" pitchFamily="34" charset="0"/>
                  <a:ea typeface="Arial"/>
                  <a:cs typeface="Arial"/>
                  <a:sym typeface="Arial"/>
                </a:rPr>
                <a:t>generation</a:t>
              </a:r>
              <a:r>
                <a:rPr lang="en-US" sz="2200" dirty="0">
                  <a:latin typeface="Bahnschrift" panose="020B0502040204020203" pitchFamily="34" charset="0"/>
                </a:rPr>
                <a:t> ➔ </a:t>
              </a:r>
              <a:r>
                <a:rPr lang="en-US" sz="2200" b="0" i="0" u="none" strike="noStrike" cap="none" dirty="0">
                  <a:solidFill>
                    <a:srgbClr val="000000"/>
                  </a:solidFill>
                  <a:latin typeface="Bahnschrift" panose="020B0502040204020203" pitchFamily="34" charset="0"/>
                  <a:ea typeface="Arial"/>
                  <a:cs typeface="Arial"/>
                  <a:sym typeface="Arial"/>
                </a:rPr>
                <a:t>significantly better performance, power efficiency, newer tech.</a:t>
              </a:r>
              <a:endParaRPr dirty="0">
                <a:latin typeface="Bahnschrift" panose="020B0502040204020203" pitchFamily="34" charset="0"/>
              </a:endParaRPr>
            </a:p>
          </p:txBody>
        </p:sp>
      </p:grpSp>
      <p:pic>
        <p:nvPicPr>
          <p:cNvPr id="182" name="Google Shape;182;p3"/>
          <p:cNvPicPr preferRelativeResize="0"/>
          <p:nvPr/>
        </p:nvPicPr>
        <p:blipFill rotWithShape="1">
          <a:blip r:embed="rId3">
            <a:alphaModFix/>
          </a:blip>
          <a:srcRect/>
          <a:stretch/>
        </p:blipFill>
        <p:spPr>
          <a:xfrm>
            <a:off x="6437745" y="246097"/>
            <a:ext cx="1556556" cy="1557367"/>
          </a:xfrm>
          <a:prstGeom prst="rect">
            <a:avLst/>
          </a:prstGeom>
          <a:noFill/>
          <a:ln>
            <a:noFill/>
          </a:ln>
        </p:spPr>
      </p:pic>
      <p:pic>
        <p:nvPicPr>
          <p:cNvPr id="183" name="Google Shape;183;p3"/>
          <p:cNvPicPr preferRelativeResize="0"/>
          <p:nvPr/>
        </p:nvPicPr>
        <p:blipFill rotWithShape="1">
          <a:blip r:embed="rId4">
            <a:alphaModFix/>
          </a:blip>
          <a:srcRect/>
          <a:stretch/>
        </p:blipFill>
        <p:spPr>
          <a:xfrm>
            <a:off x="8439643" y="210456"/>
            <a:ext cx="1648894" cy="1675067"/>
          </a:xfrm>
          <a:prstGeom prst="rect">
            <a:avLst/>
          </a:prstGeom>
          <a:noFill/>
          <a:ln>
            <a:noFill/>
          </a:ln>
        </p:spPr>
      </p:pic>
      <p:sp>
        <p:nvSpPr>
          <p:cNvPr id="184" name="Google Shape;184;p3"/>
          <p:cNvSpPr txBox="1"/>
          <p:nvPr/>
        </p:nvSpPr>
        <p:spPr>
          <a:xfrm>
            <a:off x="8482578" y="2220200"/>
            <a:ext cx="3211919" cy="3477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000000"/>
                </a:solidFill>
                <a:latin typeface="Bahnschrift" panose="020B0502040204020203" pitchFamily="34" charset="0"/>
                <a:ea typeface="Avenir"/>
                <a:cs typeface="Avenir"/>
                <a:sym typeface="Avenir"/>
              </a:rPr>
              <a:t>Top right</a:t>
            </a:r>
            <a:r>
              <a:rPr lang="en-US" sz="2000" b="0" i="0" u="none" strike="noStrike" cap="none" dirty="0">
                <a:solidFill>
                  <a:srgbClr val="000000"/>
                </a:solidFill>
                <a:latin typeface="Bahnschrift" panose="020B0502040204020203" pitchFamily="34" charset="0"/>
                <a:ea typeface="Avenir"/>
                <a:cs typeface="Avenir"/>
                <a:sym typeface="Avenir"/>
              </a:rPr>
              <a:t>:</a:t>
            </a:r>
            <a:endParaRPr dirty="0">
              <a:latin typeface="Bahnschrift" panose="020B0502040204020203" pitchFamily="34" charset="0"/>
            </a:endParaRPr>
          </a:p>
          <a:p>
            <a:pPr marL="0" marR="0" lvl="0" indent="0" algn="l" rtl="0">
              <a:lnSpc>
                <a:spcPct val="100000"/>
              </a:lnSpc>
              <a:spcBef>
                <a:spcPts val="1200"/>
              </a:spcBef>
              <a:spcAft>
                <a:spcPts val="0"/>
              </a:spcAft>
              <a:buNone/>
            </a:pPr>
            <a:r>
              <a:rPr lang="en-US" sz="2000" b="0" i="0" u="none" strike="noStrike" cap="none" dirty="0">
                <a:solidFill>
                  <a:srgbClr val="000000"/>
                </a:solidFill>
                <a:latin typeface="Bahnschrift" panose="020B0502040204020203" pitchFamily="34" charset="0"/>
                <a:ea typeface="Avenir"/>
                <a:cs typeface="Avenir"/>
                <a:sym typeface="Avenir"/>
              </a:rPr>
              <a:t>CPU with pins on the back – called Pin grid array (PGA) – connect to metal plates called lands on the motherboard’s CPU slot. </a:t>
            </a:r>
            <a:endParaRPr dirty="0">
              <a:latin typeface="Bahnschrift" panose="020B0502040204020203" pitchFamily="34" charset="0"/>
            </a:endParaRPr>
          </a:p>
          <a:p>
            <a:pPr marL="0" marR="0" lvl="0" indent="0" algn="l" rtl="0">
              <a:lnSpc>
                <a:spcPct val="100000"/>
              </a:lnSpc>
              <a:spcBef>
                <a:spcPts val="1200"/>
              </a:spcBef>
              <a:spcAft>
                <a:spcPts val="0"/>
              </a:spcAft>
              <a:buNone/>
            </a:pPr>
            <a:r>
              <a:rPr lang="en-US" sz="2000" b="0" i="0" u="none" strike="noStrike" cap="none" dirty="0">
                <a:solidFill>
                  <a:srgbClr val="000000"/>
                </a:solidFill>
                <a:latin typeface="Bahnschrift" panose="020B0502040204020203" pitchFamily="34" charset="0"/>
                <a:ea typeface="Avenir"/>
                <a:cs typeface="Avenir"/>
                <a:sym typeface="Avenir"/>
              </a:rPr>
              <a:t>Other CPUs have flat plates on the back – called land grid array (LGA) – for slots with pins.</a:t>
            </a:r>
            <a:endParaRPr dirty="0">
              <a:latin typeface="Bahnschrift" panose="020B0502040204020203" pitchFamily="34" charset="0"/>
            </a:endParaRPr>
          </a:p>
        </p:txBody>
      </p:sp>
      <p:grpSp>
        <p:nvGrpSpPr>
          <p:cNvPr id="185" name="Google Shape;185;p3"/>
          <p:cNvGrpSpPr/>
          <p:nvPr/>
        </p:nvGrpSpPr>
        <p:grpSpPr>
          <a:xfrm>
            <a:off x="649901" y="2287605"/>
            <a:ext cx="6706224" cy="2013174"/>
            <a:chOff x="0" y="579090"/>
            <a:chExt cx="6706224" cy="2013174"/>
          </a:xfrm>
        </p:grpSpPr>
        <p:sp>
          <p:nvSpPr>
            <p:cNvPr id="186" name="Google Shape;186;p3"/>
            <p:cNvSpPr/>
            <p:nvPr/>
          </p:nvSpPr>
          <p:spPr>
            <a:xfrm>
              <a:off x="0" y="579090"/>
              <a:ext cx="2539943" cy="1654299"/>
            </a:xfrm>
            <a:prstGeom prst="roundRect">
              <a:avLst>
                <a:gd name="adj" fmla="val 10000"/>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7" name="Google Shape;187;p3"/>
            <p:cNvSpPr/>
            <p:nvPr/>
          </p:nvSpPr>
          <p:spPr>
            <a:xfrm>
              <a:off x="405289" y="937965"/>
              <a:ext cx="2481831" cy="1654299"/>
            </a:xfrm>
            <a:prstGeom prst="roundRect">
              <a:avLst>
                <a:gd name="adj" fmla="val 10000"/>
              </a:avLst>
            </a:prstGeom>
            <a:solidFill>
              <a:schemeClr val="lt1"/>
            </a:solidFill>
            <a:ln w="9525" cap="flat" cmpd="sng">
              <a:solidFill>
                <a:srgbClr val="752AB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3"/>
            <p:cNvSpPr txBox="1"/>
            <p:nvPr/>
          </p:nvSpPr>
          <p:spPr>
            <a:xfrm>
              <a:off x="627845" y="1113190"/>
              <a:ext cx="2036717" cy="1315948"/>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Avenir"/>
                <a:buNone/>
              </a:pPr>
              <a:r>
                <a:rPr lang="en-US" sz="2200" b="0" i="0" u="none" strike="noStrike" cap="none" dirty="0">
                  <a:solidFill>
                    <a:schemeClr val="bg2">
                      <a:lumMod val="25000"/>
                    </a:schemeClr>
                  </a:solidFill>
                  <a:latin typeface="Bahnschrift" panose="020B0502040204020203" pitchFamily="34" charset="0"/>
                  <a:ea typeface="Avenir"/>
                  <a:cs typeface="Avenir"/>
                  <a:sym typeface="Avenir"/>
                </a:rPr>
                <a:t>The “Brain” of a computer.</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189" name="Google Shape;189;p3"/>
            <p:cNvSpPr/>
            <p:nvPr/>
          </p:nvSpPr>
          <p:spPr>
            <a:xfrm>
              <a:off x="3818950" y="579090"/>
              <a:ext cx="2539943" cy="1654299"/>
            </a:xfrm>
            <a:prstGeom prst="roundRect">
              <a:avLst>
                <a:gd name="adj" fmla="val 10000"/>
              </a:avLst>
            </a:prstGeom>
            <a:solidFill>
              <a:schemeClr val="tx2">
                <a:lumMod val="60000"/>
                <a:lumOff val="4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0" name="Google Shape;190;p3"/>
            <p:cNvSpPr/>
            <p:nvPr/>
          </p:nvSpPr>
          <p:spPr>
            <a:xfrm>
              <a:off x="4166127" y="908909"/>
              <a:ext cx="2539943" cy="1654299"/>
            </a:xfrm>
            <a:prstGeom prst="roundRect">
              <a:avLst>
                <a:gd name="adj" fmla="val 10000"/>
              </a:avLst>
            </a:prstGeom>
            <a:solidFill>
              <a:schemeClr val="lt1"/>
            </a:solidFill>
            <a:ln w="9525" cap="flat" cmpd="sng">
              <a:solidFill>
                <a:srgbClr val="752AB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3"/>
            <p:cNvSpPr txBox="1"/>
            <p:nvPr/>
          </p:nvSpPr>
          <p:spPr>
            <a:xfrm>
              <a:off x="4166124" y="967010"/>
              <a:ext cx="2540100" cy="1596300"/>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Avenir"/>
                <a:buNone/>
              </a:pPr>
              <a:r>
                <a:rPr lang="en-US" sz="2200" b="0" i="0" u="none" strike="noStrike" cap="none" dirty="0">
                  <a:solidFill>
                    <a:schemeClr val="bg2">
                      <a:lumMod val="25000"/>
                    </a:schemeClr>
                  </a:solidFill>
                  <a:latin typeface="Bahnschrift" panose="020B0502040204020203" pitchFamily="34" charset="0"/>
                  <a:ea typeface="Avenir"/>
                  <a:cs typeface="Avenir"/>
                  <a:sym typeface="Avenir"/>
                </a:rPr>
                <a:t>Performs all basic operations.</a:t>
              </a:r>
              <a:endParaRPr sz="2200" b="0" i="0" u="none" strike="noStrike" cap="none" dirty="0">
                <a:solidFill>
                  <a:schemeClr val="bg2">
                    <a:lumMod val="25000"/>
                  </a:schemeClr>
                </a:solidFill>
                <a:latin typeface="Bahnschrift" panose="020B0502040204020203" pitchFamily="34" charset="0"/>
                <a:ea typeface="Arial"/>
                <a:cs typeface="Arial"/>
                <a:sym typeface="Arial"/>
              </a:endParaRPr>
            </a:p>
            <a:p>
              <a:pPr marL="0" marR="0" lvl="0" indent="0" algn="ctr" rtl="0">
                <a:lnSpc>
                  <a:spcPct val="90000"/>
                </a:lnSpc>
                <a:spcBef>
                  <a:spcPts val="770"/>
                </a:spcBef>
                <a:spcAft>
                  <a:spcPts val="0"/>
                </a:spcAft>
                <a:buClr>
                  <a:schemeClr val="dk1"/>
                </a:buClr>
                <a:buSzPts val="2200"/>
                <a:buFont typeface="Avenir"/>
                <a:buNone/>
              </a:pPr>
              <a:r>
                <a:rPr lang="en-US" sz="2200" b="0" i="0" u="none" strike="noStrike" cap="none" dirty="0">
                  <a:solidFill>
                    <a:schemeClr val="bg2">
                      <a:lumMod val="25000"/>
                    </a:schemeClr>
                  </a:solidFill>
                  <a:latin typeface="Bahnschrift" panose="020B0502040204020203" pitchFamily="34" charset="0"/>
                  <a:ea typeface="Avenir"/>
                  <a:cs typeface="Avenir"/>
                  <a:sym typeface="Avenir"/>
                </a:rPr>
                <a:t>“X.X GHz” = of operations per second.</a:t>
              </a:r>
              <a:endParaRPr sz="2200" b="0" i="0" u="none" strike="noStrike" cap="none" dirty="0">
                <a:solidFill>
                  <a:schemeClr val="bg2">
                    <a:lumMod val="25000"/>
                  </a:schemeClr>
                </a:solidFill>
                <a:latin typeface="Bahnschrift" panose="020B0502040204020203" pitchFamily="34" charset="0"/>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What is a GPU? </a:t>
            </a:r>
            <a:r>
              <a:rPr lang="en-US" sz="3700" dirty="0">
                <a:solidFill>
                  <a:schemeClr val="bg2">
                    <a:lumMod val="50000"/>
                  </a:schemeClr>
                </a:solidFill>
              </a:rPr>
              <a:t>(</a:t>
            </a:r>
            <a:r>
              <a:rPr lang="en-US" sz="3700" b="1" u="sng" dirty="0">
                <a:solidFill>
                  <a:schemeClr val="bg2">
                    <a:lumMod val="50000"/>
                  </a:schemeClr>
                </a:solidFill>
              </a:rPr>
              <a:t>G</a:t>
            </a:r>
            <a:r>
              <a:rPr lang="en-US" sz="3700" dirty="0">
                <a:solidFill>
                  <a:schemeClr val="bg2">
                    <a:lumMod val="50000"/>
                  </a:schemeClr>
                </a:solidFill>
              </a:rPr>
              <a:t>raphics </a:t>
            </a:r>
            <a:r>
              <a:rPr lang="en-US" sz="3700" b="1" u="sng" dirty="0">
                <a:solidFill>
                  <a:schemeClr val="bg2">
                    <a:lumMod val="50000"/>
                  </a:schemeClr>
                </a:solidFill>
              </a:rPr>
              <a:t>P</a:t>
            </a:r>
            <a:r>
              <a:rPr lang="en-US" sz="3700" dirty="0">
                <a:solidFill>
                  <a:schemeClr val="bg2">
                    <a:lumMod val="50000"/>
                  </a:schemeClr>
                </a:solidFill>
              </a:rPr>
              <a:t>rocessing </a:t>
            </a:r>
            <a:r>
              <a:rPr lang="en-US" sz="3700" b="1" u="sng" dirty="0">
                <a:solidFill>
                  <a:schemeClr val="bg2">
                    <a:lumMod val="50000"/>
                  </a:schemeClr>
                </a:solidFill>
              </a:rPr>
              <a:t>U</a:t>
            </a:r>
            <a:r>
              <a:rPr lang="en-US" sz="3700" dirty="0">
                <a:solidFill>
                  <a:schemeClr val="bg2">
                    <a:lumMod val="50000"/>
                  </a:schemeClr>
                </a:solidFill>
              </a:rPr>
              <a:t>nit)</a:t>
            </a:r>
            <a:endParaRPr sz="3700" dirty="0">
              <a:solidFill>
                <a:schemeClr val="bg2">
                  <a:lumMod val="50000"/>
                </a:schemeClr>
              </a:solidFill>
            </a:endParaRPr>
          </a:p>
        </p:txBody>
      </p:sp>
      <p:pic>
        <p:nvPicPr>
          <p:cNvPr id="197" name="Google Shape;197;p4"/>
          <p:cNvPicPr preferRelativeResize="0"/>
          <p:nvPr/>
        </p:nvPicPr>
        <p:blipFill rotWithShape="1">
          <a:blip r:embed="rId3">
            <a:alphaModFix/>
          </a:blip>
          <a:srcRect/>
          <a:stretch/>
        </p:blipFill>
        <p:spPr>
          <a:xfrm>
            <a:off x="963404" y="2084522"/>
            <a:ext cx="3050895" cy="1529834"/>
          </a:xfrm>
          <a:prstGeom prst="roundRect">
            <a:avLst>
              <a:gd name="adj" fmla="val 16667"/>
            </a:avLst>
          </a:prstGeom>
          <a:noFill/>
          <a:ln>
            <a:noFill/>
          </a:ln>
        </p:spPr>
      </p:pic>
      <p:grpSp>
        <p:nvGrpSpPr>
          <p:cNvPr id="198" name="Google Shape;198;p4"/>
          <p:cNvGrpSpPr/>
          <p:nvPr/>
        </p:nvGrpSpPr>
        <p:grpSpPr>
          <a:xfrm>
            <a:off x="7766013" y="2093113"/>
            <a:ext cx="3703530" cy="3442126"/>
            <a:chOff x="0" y="656531"/>
            <a:chExt cx="4924290" cy="2727128"/>
          </a:xfrm>
        </p:grpSpPr>
        <p:sp>
          <p:nvSpPr>
            <p:cNvPr id="199" name="Google Shape;199;p4"/>
            <p:cNvSpPr/>
            <p:nvPr/>
          </p:nvSpPr>
          <p:spPr>
            <a:xfrm>
              <a:off x="0" y="656531"/>
              <a:ext cx="4924290" cy="1212057"/>
            </a:xfrm>
            <a:prstGeom prst="roundRect">
              <a:avLst>
                <a:gd name="adj" fmla="val 10000"/>
              </a:avLst>
            </a:prstGeom>
            <a:solidFill>
              <a:schemeClr val="accent5">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4"/>
            <p:cNvSpPr/>
            <p:nvPr/>
          </p:nvSpPr>
          <p:spPr>
            <a:xfrm>
              <a:off x="1399926" y="656531"/>
              <a:ext cx="3524363" cy="1212057"/>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4"/>
            <p:cNvSpPr txBox="1"/>
            <p:nvPr/>
          </p:nvSpPr>
          <p:spPr>
            <a:xfrm>
              <a:off x="1482559" y="656531"/>
              <a:ext cx="3441730" cy="1212057"/>
            </a:xfrm>
            <a:prstGeom prst="rect">
              <a:avLst/>
            </a:prstGeom>
            <a:noFill/>
            <a:ln>
              <a:noFill/>
            </a:ln>
          </p:spPr>
          <p:txBody>
            <a:bodyPr spcFirstLastPara="1" wrap="square" lIns="128275" tIns="128275" rIns="128275" bIns="128275" anchor="ctr" anchorCtr="0">
              <a:noAutofit/>
            </a:bodyPr>
            <a:lstStyle/>
            <a:p>
              <a:pPr marL="0" marR="0" lvl="0" indent="0" algn="l" rtl="0">
                <a:lnSpc>
                  <a:spcPct val="100000"/>
                </a:lnSpc>
                <a:spcBef>
                  <a:spcPts val="0"/>
                </a:spcBef>
                <a:spcAft>
                  <a:spcPts val="0"/>
                </a:spcAft>
                <a:buClr>
                  <a:schemeClr val="dk1"/>
                </a:buClr>
                <a:buSzPts val="2000"/>
                <a:buFont typeface="Avenir"/>
                <a:buNone/>
              </a:pPr>
              <a:r>
                <a:rPr lang="en-US" sz="2000" b="0" i="0" u="none" strike="noStrike" cap="none">
                  <a:solidFill>
                    <a:schemeClr val="dk1"/>
                  </a:solidFill>
                  <a:latin typeface="Avenir"/>
                  <a:ea typeface="Avenir"/>
                  <a:cs typeface="Avenir"/>
                  <a:sym typeface="Avenir"/>
                </a:rPr>
                <a:t>Handles displaying things to the screen.</a:t>
              </a:r>
              <a:endParaRPr sz="1400" b="0" i="0" u="none" strike="noStrike" cap="none">
                <a:solidFill>
                  <a:srgbClr val="000000"/>
                </a:solidFill>
                <a:latin typeface="Arial"/>
                <a:ea typeface="Arial"/>
                <a:cs typeface="Arial"/>
                <a:sym typeface="Arial"/>
              </a:endParaRPr>
            </a:p>
          </p:txBody>
        </p:sp>
        <p:sp>
          <p:nvSpPr>
            <p:cNvPr id="203" name="Google Shape;203;p4"/>
            <p:cNvSpPr/>
            <p:nvPr/>
          </p:nvSpPr>
          <p:spPr>
            <a:xfrm>
              <a:off x="0" y="2171602"/>
              <a:ext cx="4924290" cy="1212057"/>
            </a:xfrm>
            <a:prstGeom prst="roundRect">
              <a:avLst>
                <a:gd name="adj" fmla="val 10000"/>
              </a:avLst>
            </a:prstGeom>
            <a:solidFill>
              <a:schemeClr val="tx2">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5" name="Google Shape;205;p4"/>
            <p:cNvSpPr/>
            <p:nvPr/>
          </p:nvSpPr>
          <p:spPr>
            <a:xfrm>
              <a:off x="1399926" y="2171602"/>
              <a:ext cx="3524363" cy="1212057"/>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4"/>
            <p:cNvSpPr txBox="1"/>
            <p:nvPr/>
          </p:nvSpPr>
          <p:spPr>
            <a:xfrm>
              <a:off x="1477509" y="2171602"/>
              <a:ext cx="3446780" cy="1212057"/>
            </a:xfrm>
            <a:prstGeom prst="rect">
              <a:avLst/>
            </a:prstGeom>
            <a:noFill/>
            <a:ln>
              <a:noFill/>
            </a:ln>
          </p:spPr>
          <p:txBody>
            <a:bodyPr spcFirstLastPara="1" wrap="square" lIns="128275" tIns="128275" rIns="128275" bIns="128275" anchor="ctr" anchorCtr="0">
              <a:noAutofit/>
            </a:bodyPr>
            <a:lstStyle/>
            <a:p>
              <a:pPr marL="0" marR="0" lvl="0" indent="0" algn="l" rtl="0">
                <a:lnSpc>
                  <a:spcPct val="100000"/>
                </a:lnSpc>
                <a:spcBef>
                  <a:spcPts val="0"/>
                </a:spcBef>
                <a:spcAft>
                  <a:spcPts val="0"/>
                </a:spcAft>
                <a:buClr>
                  <a:schemeClr val="dk1"/>
                </a:buClr>
                <a:buSzPts val="2000"/>
                <a:buFont typeface="Avenir"/>
                <a:buNone/>
              </a:pPr>
              <a:r>
                <a:rPr lang="en-US" sz="2000" b="0" i="0" u="none" strike="noStrike" cap="none">
                  <a:solidFill>
                    <a:schemeClr val="dk1"/>
                  </a:solidFill>
                  <a:latin typeface="Avenir"/>
                  <a:ea typeface="Avenir"/>
                  <a:cs typeface="Avenir"/>
                  <a:sym typeface="Avenir"/>
                </a:rPr>
                <a:t>3D models, video games, and video editing take more power.</a:t>
              </a:r>
              <a:endParaRPr sz="1400" b="0" i="0" u="none" strike="noStrike" cap="none">
                <a:solidFill>
                  <a:srgbClr val="000000"/>
                </a:solidFill>
                <a:latin typeface="Arial"/>
                <a:ea typeface="Arial"/>
                <a:cs typeface="Arial"/>
                <a:sym typeface="Arial"/>
              </a:endParaRPr>
            </a:p>
          </p:txBody>
        </p:sp>
      </p:grpSp>
      <p:grpSp>
        <p:nvGrpSpPr>
          <p:cNvPr id="207" name="Google Shape;207;p4"/>
          <p:cNvGrpSpPr/>
          <p:nvPr/>
        </p:nvGrpSpPr>
        <p:grpSpPr>
          <a:xfrm>
            <a:off x="4148261" y="2038640"/>
            <a:ext cx="3633346" cy="1628122"/>
            <a:chOff x="0" y="124978"/>
            <a:chExt cx="5150705" cy="2712059"/>
          </a:xfrm>
        </p:grpSpPr>
        <p:sp>
          <p:nvSpPr>
            <p:cNvPr id="208" name="Google Shape;208;p4"/>
            <p:cNvSpPr/>
            <p:nvPr/>
          </p:nvSpPr>
          <p:spPr>
            <a:xfrm>
              <a:off x="0" y="124978"/>
              <a:ext cx="4996207" cy="2712059"/>
            </a:xfrm>
            <a:prstGeom prst="roundRect">
              <a:avLst>
                <a:gd name="adj" fmla="val 16667"/>
              </a:avLst>
            </a:prstGeom>
            <a:solidFill>
              <a:schemeClr val="accent5">
                <a:lumMod val="750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venir"/>
                <a:ea typeface="Avenir"/>
                <a:cs typeface="Avenir"/>
                <a:sym typeface="Avenir"/>
              </a:endParaRPr>
            </a:p>
          </p:txBody>
        </p:sp>
        <p:sp>
          <p:nvSpPr>
            <p:cNvPr id="209" name="Google Shape;209;p4"/>
            <p:cNvSpPr txBox="1"/>
            <p:nvPr/>
          </p:nvSpPr>
          <p:spPr>
            <a:xfrm>
              <a:off x="93652" y="200685"/>
              <a:ext cx="5057053" cy="2621320"/>
            </a:xfrm>
            <a:prstGeom prst="rect">
              <a:avLst/>
            </a:prstGeom>
            <a:noFill/>
            <a:ln>
              <a:noFill/>
            </a:ln>
          </p:spPr>
          <p:txBody>
            <a:bodyPr spcFirstLastPara="1" wrap="square" lIns="144775" tIns="144775" rIns="144775" bIns="144775" anchor="ctr" anchorCtr="0">
              <a:noAutofit/>
            </a:bodyPr>
            <a:lstStyle/>
            <a:p>
              <a:pPr marL="0" marR="0" lvl="0" indent="0" algn="l" rtl="0">
                <a:lnSpc>
                  <a:spcPct val="90000"/>
                </a:lnSpc>
                <a:spcBef>
                  <a:spcPts val="0"/>
                </a:spcBef>
                <a:spcAft>
                  <a:spcPts val="0"/>
                </a:spcAft>
                <a:buClr>
                  <a:schemeClr val="lt1"/>
                </a:buClr>
                <a:buSzPts val="2400"/>
                <a:buFont typeface="Avenir"/>
                <a:buNone/>
              </a:pPr>
              <a:r>
                <a:rPr lang="en-US" sz="2400" b="0" i="1" u="none" strike="noStrike" cap="none" dirty="0">
                  <a:solidFill>
                    <a:schemeClr val="lt1"/>
                  </a:solidFill>
                  <a:latin typeface="Bahnschrift" panose="020B0502040204020203" pitchFamily="34" charset="0"/>
                  <a:ea typeface="Avenir"/>
                  <a:cs typeface="Avenir"/>
                  <a:sym typeface="Avenir"/>
                </a:rPr>
                <a:t>Integrated Graphics: </a:t>
              </a:r>
              <a:endParaRPr sz="2400" b="0" i="0" u="none" strike="noStrike" cap="none" dirty="0">
                <a:solidFill>
                  <a:srgbClr val="000000"/>
                </a:solidFill>
                <a:latin typeface="Bahnschrift" panose="020B0502040204020203" pitchFamily="34" charset="0"/>
                <a:ea typeface="Arial"/>
                <a:cs typeface="Arial"/>
                <a:sym typeface="Arial"/>
              </a:endParaRPr>
            </a:p>
            <a:p>
              <a:pPr marL="0" marR="0" lvl="0" indent="0" algn="l" rtl="0">
                <a:lnSpc>
                  <a:spcPct val="90000"/>
                </a:lnSpc>
                <a:spcBef>
                  <a:spcPts val="840"/>
                </a:spcBef>
                <a:spcAft>
                  <a:spcPts val="0"/>
                </a:spcAft>
                <a:buClr>
                  <a:schemeClr val="lt1"/>
                </a:buClr>
                <a:buSzPts val="2400"/>
                <a:buFont typeface="Avenir"/>
                <a:buNone/>
              </a:pPr>
              <a:r>
                <a:rPr lang="en-US" sz="2200" b="0" i="0" u="none" strike="noStrike" cap="none" dirty="0">
                  <a:solidFill>
                    <a:schemeClr val="lt1"/>
                  </a:solidFill>
                  <a:latin typeface="Bahnschrift" panose="020B0502040204020203" pitchFamily="34" charset="0"/>
                  <a:ea typeface="Avenir"/>
                  <a:cs typeface="Avenir"/>
                  <a:sym typeface="Avenir"/>
                </a:rPr>
                <a:t>Bundled with the CPU. More economic.</a:t>
              </a:r>
              <a:endParaRPr sz="2200" b="0" i="0" u="none" strike="noStrike" cap="none" dirty="0">
                <a:solidFill>
                  <a:schemeClr val="lt1"/>
                </a:solidFill>
                <a:latin typeface="Bahnschrift" panose="020B0502040204020203" pitchFamily="34" charset="0"/>
                <a:ea typeface="Avenir"/>
                <a:cs typeface="Avenir"/>
                <a:sym typeface="Avenir"/>
              </a:endParaRPr>
            </a:p>
          </p:txBody>
        </p:sp>
      </p:grpSp>
      <p:pic>
        <p:nvPicPr>
          <p:cNvPr id="210" name="Google Shape;210;p4"/>
          <p:cNvPicPr preferRelativeResize="0"/>
          <p:nvPr/>
        </p:nvPicPr>
        <p:blipFill rotWithShape="1">
          <a:blip r:embed="rId4">
            <a:alphaModFix/>
          </a:blip>
          <a:srcRect/>
          <a:stretch/>
        </p:blipFill>
        <p:spPr>
          <a:xfrm>
            <a:off x="617200" y="4111700"/>
            <a:ext cx="3397099" cy="1698550"/>
          </a:xfrm>
          <a:prstGeom prst="rect">
            <a:avLst/>
          </a:prstGeom>
          <a:noFill/>
          <a:ln>
            <a:noFill/>
          </a:ln>
        </p:spPr>
      </p:pic>
      <p:grpSp>
        <p:nvGrpSpPr>
          <p:cNvPr id="211" name="Google Shape;211;p4"/>
          <p:cNvGrpSpPr/>
          <p:nvPr/>
        </p:nvGrpSpPr>
        <p:grpSpPr>
          <a:xfrm>
            <a:off x="4034585" y="3916142"/>
            <a:ext cx="3751714" cy="1662913"/>
            <a:chOff x="-161149" y="2888524"/>
            <a:chExt cx="5318503" cy="2770013"/>
          </a:xfrm>
        </p:grpSpPr>
        <p:sp>
          <p:nvSpPr>
            <p:cNvPr id="212" name="Google Shape;212;p4"/>
            <p:cNvSpPr/>
            <p:nvPr/>
          </p:nvSpPr>
          <p:spPr>
            <a:xfrm>
              <a:off x="0" y="2946478"/>
              <a:ext cx="4996207" cy="2712059"/>
            </a:xfrm>
            <a:prstGeom prst="roundRect">
              <a:avLst>
                <a:gd name="adj" fmla="val 16667"/>
              </a:avLst>
            </a:prstGeom>
            <a:solidFill>
              <a:schemeClr val="tx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venir"/>
                <a:ea typeface="Avenir"/>
                <a:cs typeface="Avenir"/>
                <a:sym typeface="Avenir"/>
              </a:endParaRPr>
            </a:p>
          </p:txBody>
        </p:sp>
        <p:sp>
          <p:nvSpPr>
            <p:cNvPr id="213" name="Google Shape;213;p4"/>
            <p:cNvSpPr txBox="1"/>
            <p:nvPr/>
          </p:nvSpPr>
          <p:spPr>
            <a:xfrm>
              <a:off x="-161149" y="2888524"/>
              <a:ext cx="5318503" cy="2712058"/>
            </a:xfrm>
            <a:prstGeom prst="rect">
              <a:avLst/>
            </a:prstGeom>
            <a:noFill/>
            <a:ln>
              <a:noFill/>
            </a:ln>
          </p:spPr>
          <p:txBody>
            <a:bodyPr spcFirstLastPara="1" wrap="square" lIns="144775" tIns="144775" rIns="144775" bIns="144775" anchor="ctr" anchorCtr="0">
              <a:noAutofit/>
            </a:bodyPr>
            <a:lstStyle/>
            <a:p>
              <a:pPr marL="0" marR="0" lvl="0" indent="0" algn="l" rtl="0">
                <a:lnSpc>
                  <a:spcPct val="90000"/>
                </a:lnSpc>
                <a:spcBef>
                  <a:spcPts val="0"/>
                </a:spcBef>
                <a:spcAft>
                  <a:spcPts val="0"/>
                </a:spcAft>
                <a:buClr>
                  <a:schemeClr val="lt1"/>
                </a:buClr>
                <a:buSzPts val="2300"/>
                <a:buFont typeface="Avenir"/>
                <a:buNone/>
              </a:pPr>
              <a:r>
                <a:rPr lang="en-US" sz="2400" b="0" i="1" u="none" strike="noStrike" cap="none" dirty="0">
                  <a:solidFill>
                    <a:schemeClr val="lt1"/>
                  </a:solidFill>
                  <a:latin typeface="Bahnschrift" panose="020B0502040204020203" pitchFamily="34" charset="0"/>
                  <a:ea typeface="Avenir"/>
                  <a:cs typeface="Avenir"/>
                  <a:sym typeface="Avenir"/>
                </a:rPr>
                <a:t>Dedicated Graphics Card:</a:t>
              </a:r>
              <a:endParaRPr sz="2400" b="0" i="0" u="none" strike="noStrike" cap="none" dirty="0">
                <a:solidFill>
                  <a:srgbClr val="000000"/>
                </a:solidFill>
                <a:latin typeface="Bahnschrift" panose="020B0502040204020203" pitchFamily="34" charset="0"/>
                <a:ea typeface="Arial"/>
                <a:cs typeface="Arial"/>
                <a:sym typeface="Arial"/>
              </a:endParaRPr>
            </a:p>
            <a:p>
              <a:pPr marL="0" marR="0" lvl="0" indent="0" algn="l" rtl="0">
                <a:lnSpc>
                  <a:spcPct val="90000"/>
                </a:lnSpc>
                <a:spcBef>
                  <a:spcPts val="805"/>
                </a:spcBef>
                <a:spcAft>
                  <a:spcPts val="0"/>
                </a:spcAft>
                <a:buClr>
                  <a:schemeClr val="lt1"/>
                </a:buClr>
                <a:buSzPts val="2300"/>
                <a:buFont typeface="Avenir"/>
                <a:buNone/>
              </a:pPr>
              <a:r>
                <a:rPr lang="en-US" sz="2200" b="0" i="1" u="none" strike="noStrike" cap="none" dirty="0">
                  <a:solidFill>
                    <a:schemeClr val="lt1"/>
                  </a:solidFill>
                  <a:latin typeface="Bahnschrift" panose="020B0502040204020203" pitchFamily="34" charset="0"/>
                  <a:ea typeface="Avenir"/>
                  <a:cs typeface="Avenir"/>
                  <a:sym typeface="Avenir"/>
                </a:rPr>
                <a:t> </a:t>
              </a:r>
              <a:r>
                <a:rPr lang="en-US" sz="2200" b="0" i="0" u="none" strike="noStrike" cap="none" dirty="0">
                  <a:solidFill>
                    <a:schemeClr val="lt1"/>
                  </a:solidFill>
                  <a:latin typeface="Bahnschrift" panose="020B0502040204020203" pitchFamily="34" charset="0"/>
                  <a:ea typeface="Avenir"/>
                  <a:cs typeface="Avenir"/>
                  <a:sym typeface="Avenir"/>
                </a:rPr>
                <a:t>Sold or installed separately. More powerful.</a:t>
              </a:r>
              <a:endParaRPr sz="2200" b="0" i="0" u="none" strike="noStrike" cap="none" dirty="0">
                <a:solidFill>
                  <a:schemeClr val="lt1"/>
                </a:solidFill>
                <a:latin typeface="Bahnschrift" panose="020B0502040204020203" pitchFamily="34" charset="0"/>
                <a:ea typeface="Avenir"/>
                <a:cs typeface="Avenir"/>
                <a:sym typeface="Avenir"/>
              </a:endParaRPr>
            </a:p>
          </p:txBody>
        </p:sp>
      </p:grpSp>
      <p:sp>
        <p:nvSpPr>
          <p:cNvPr id="5" name="Google Shape;200;p4">
            <a:extLst>
              <a:ext uri="{FF2B5EF4-FFF2-40B4-BE49-F238E27FC236}">
                <a16:creationId xmlns:a16="http://schemas.microsoft.com/office/drawing/2014/main" id="{8E855BEE-4550-EE93-F98C-706DFDD1B9B4}"/>
              </a:ext>
              <a:ext uri="{C183D7F6-B498-43B3-948B-1728B52AA6E4}">
                <adec:decorative xmlns:adec="http://schemas.microsoft.com/office/drawing/2017/decorative" val="1"/>
              </a:ext>
            </a:extLst>
          </p:cNvPr>
          <p:cNvSpPr/>
          <p:nvPr/>
        </p:nvSpPr>
        <p:spPr>
          <a:xfrm>
            <a:off x="8036936" y="2466767"/>
            <a:ext cx="777122" cy="841408"/>
          </a:xfrm>
          <a:prstGeom prst="rect">
            <a:avLst/>
          </a:prstGeom>
          <a:blipFill rotWithShape="1">
            <a:blip r:embed="rId5">
              <a:alphaModFix/>
              <a:biLevel thresh="25000"/>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204;p4">
            <a:extLst>
              <a:ext uri="{FF2B5EF4-FFF2-40B4-BE49-F238E27FC236}">
                <a16:creationId xmlns:a16="http://schemas.microsoft.com/office/drawing/2014/main" id="{912EA873-811B-DFC1-F821-632361DAB922}"/>
              </a:ext>
              <a:ext uri="{C183D7F6-B498-43B3-948B-1728B52AA6E4}">
                <adec:decorative xmlns:adec="http://schemas.microsoft.com/office/drawing/2017/decorative" val="1"/>
              </a:ext>
            </a:extLst>
          </p:cNvPr>
          <p:cNvSpPr/>
          <p:nvPr/>
        </p:nvSpPr>
        <p:spPr>
          <a:xfrm>
            <a:off x="8003963" y="4354969"/>
            <a:ext cx="777122" cy="841408"/>
          </a:xfrm>
          <a:prstGeom prst="rect">
            <a:avLst/>
          </a:prstGeom>
          <a:blipFill rotWithShape="1">
            <a:blip r:embed="rId6">
              <a:alphaModFix/>
              <a:biLevel thresh="25000"/>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
          <p:cNvSpPr txBox="1">
            <a:spLocks noGrp="1"/>
          </p:cNvSpPr>
          <p:nvPr>
            <p:ph type="title"/>
          </p:nvPr>
        </p:nvSpPr>
        <p:spPr>
          <a:xfrm>
            <a:off x="989400" y="644290"/>
            <a:ext cx="10213200" cy="1112836"/>
          </a:xfrm>
          <a:prstGeom prst="rect">
            <a:avLst/>
          </a:prstGeom>
          <a:noFill/>
          <a:ln>
            <a:noFill/>
          </a:ln>
        </p:spPr>
        <p:txBody>
          <a:bodyPr spcFirstLastPara="1" wrap="square" lIns="91425" tIns="45700" rIns="91425" bIns="45700" anchor="b" anchorCtr="0">
            <a:normAutofit fontScale="90000"/>
          </a:bodyPr>
          <a:lstStyle/>
          <a:p>
            <a:pPr marL="0" lvl="0" indent="0" algn="l" rtl="0">
              <a:lnSpc>
                <a:spcPct val="100000"/>
              </a:lnSpc>
              <a:spcBef>
                <a:spcPts val="0"/>
              </a:spcBef>
              <a:spcAft>
                <a:spcPts val="0"/>
              </a:spcAft>
              <a:buClr>
                <a:schemeClr val="dk1"/>
              </a:buClr>
              <a:buSzPts val="3200"/>
              <a:buFont typeface="Sorts Mill Goudy"/>
              <a:buNone/>
            </a:pPr>
            <a:r>
              <a:rPr lang="en-US" sz="4600" dirty="0"/>
              <a:t>Where is my stuff? </a:t>
            </a:r>
            <a:r>
              <a:rPr lang="en-US" dirty="0">
                <a:solidFill>
                  <a:srgbClr val="595959"/>
                </a:solidFill>
              </a:rPr>
              <a:t>Part 1:</a:t>
            </a:r>
            <a:br>
              <a:rPr lang="en-US" dirty="0">
                <a:solidFill>
                  <a:srgbClr val="595959"/>
                </a:solidFill>
              </a:rPr>
            </a:br>
            <a:r>
              <a:rPr lang="en-US" sz="3800" dirty="0">
                <a:solidFill>
                  <a:srgbClr val="595959"/>
                </a:solidFill>
              </a:rPr>
              <a:t>RAM (</a:t>
            </a:r>
            <a:r>
              <a:rPr lang="en-US" sz="3800" b="1" u="sng" dirty="0">
                <a:solidFill>
                  <a:srgbClr val="595959"/>
                </a:solidFill>
              </a:rPr>
              <a:t>R</a:t>
            </a:r>
            <a:r>
              <a:rPr lang="en-US" sz="3800" dirty="0">
                <a:solidFill>
                  <a:srgbClr val="595959"/>
                </a:solidFill>
              </a:rPr>
              <a:t>andom </a:t>
            </a:r>
            <a:r>
              <a:rPr lang="en-US" sz="3800" b="1" u="sng" dirty="0">
                <a:solidFill>
                  <a:srgbClr val="595959"/>
                </a:solidFill>
              </a:rPr>
              <a:t>A</a:t>
            </a:r>
            <a:r>
              <a:rPr lang="en-US" sz="3800" dirty="0">
                <a:solidFill>
                  <a:srgbClr val="595959"/>
                </a:solidFill>
              </a:rPr>
              <a:t>ccess </a:t>
            </a:r>
            <a:r>
              <a:rPr lang="en-US" sz="3800" b="1" u="sng" dirty="0">
                <a:solidFill>
                  <a:srgbClr val="595959"/>
                </a:solidFill>
              </a:rPr>
              <a:t>M</a:t>
            </a:r>
            <a:r>
              <a:rPr lang="en-US" sz="3800" dirty="0">
                <a:solidFill>
                  <a:srgbClr val="595959"/>
                </a:solidFill>
              </a:rPr>
              <a:t>emory)</a:t>
            </a:r>
            <a:endParaRPr sz="3800" dirty="0"/>
          </a:p>
        </p:txBody>
      </p:sp>
      <p:grpSp>
        <p:nvGrpSpPr>
          <p:cNvPr id="219" name="Google Shape;219;p5"/>
          <p:cNvGrpSpPr/>
          <p:nvPr/>
        </p:nvGrpSpPr>
        <p:grpSpPr>
          <a:xfrm>
            <a:off x="989400" y="2242785"/>
            <a:ext cx="9530818" cy="3649091"/>
            <a:chOff x="0" y="493"/>
            <a:chExt cx="10213200" cy="4039204"/>
          </a:xfrm>
        </p:grpSpPr>
        <p:sp>
          <p:nvSpPr>
            <p:cNvPr id="220" name="Google Shape;220;p5"/>
            <p:cNvSpPr/>
            <p:nvPr/>
          </p:nvSpPr>
          <p:spPr>
            <a:xfrm>
              <a:off x="0" y="493"/>
              <a:ext cx="10213200" cy="1154058"/>
            </a:xfrm>
            <a:prstGeom prst="roundRect">
              <a:avLst>
                <a:gd name="adj" fmla="val 10000"/>
              </a:avLst>
            </a:prstGeom>
            <a:solidFill>
              <a:srgbClr val="CECD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5"/>
            <p:cNvSpPr/>
            <p:nvPr/>
          </p:nvSpPr>
          <p:spPr>
            <a:xfrm>
              <a:off x="349102" y="260156"/>
              <a:ext cx="634732" cy="634732"/>
            </a:xfrm>
            <a:prstGeom prst="rect">
              <a:avLst/>
            </a:prstGeom>
            <a:blipFill rotWithShape="1">
              <a:blip r:embed="rId3">
                <a:alphaModFix/>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5"/>
            <p:cNvSpPr/>
            <p:nvPr/>
          </p:nvSpPr>
          <p:spPr>
            <a:xfrm>
              <a:off x="1332937" y="493"/>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5"/>
            <p:cNvSpPr txBox="1"/>
            <p:nvPr/>
          </p:nvSpPr>
          <p:spPr>
            <a:xfrm>
              <a:off x="1332937" y="493"/>
              <a:ext cx="8880262"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a:solidFill>
                    <a:schemeClr val="dk1"/>
                  </a:solidFill>
                  <a:latin typeface="Avenir"/>
                  <a:ea typeface="Avenir"/>
                  <a:cs typeface="Avenir"/>
                  <a:sym typeface="Avenir"/>
                </a:rPr>
                <a:t>Storage for programs (Google Chrome, Siri, Call of Duty)</a:t>
              </a:r>
              <a:endParaRPr sz="1400" b="0" i="0" u="none" strike="noStrike" cap="none">
                <a:solidFill>
                  <a:srgbClr val="000000"/>
                </a:solidFill>
                <a:latin typeface="Arial"/>
                <a:ea typeface="Arial"/>
                <a:cs typeface="Arial"/>
                <a:sym typeface="Arial"/>
              </a:endParaRPr>
            </a:p>
          </p:txBody>
        </p:sp>
        <p:sp>
          <p:nvSpPr>
            <p:cNvPr id="224" name="Google Shape;224;p5"/>
            <p:cNvSpPr/>
            <p:nvPr/>
          </p:nvSpPr>
          <p:spPr>
            <a:xfrm>
              <a:off x="0" y="1443066"/>
              <a:ext cx="10213200" cy="1154058"/>
            </a:xfrm>
            <a:prstGeom prst="roundRect">
              <a:avLst>
                <a:gd name="adj" fmla="val 10000"/>
              </a:avLst>
            </a:prstGeom>
            <a:solidFill>
              <a:srgbClr val="CECD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5"/>
            <p:cNvSpPr/>
            <p:nvPr/>
          </p:nvSpPr>
          <p:spPr>
            <a:xfrm>
              <a:off x="349102" y="1702729"/>
              <a:ext cx="634732" cy="634732"/>
            </a:xfrm>
            <a:prstGeom prst="rect">
              <a:avLst/>
            </a:prstGeom>
            <a:blipFill rotWithShape="1">
              <a:blip r:embed="rId4">
                <a:alphaModFix/>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5"/>
            <p:cNvSpPr/>
            <p:nvPr/>
          </p:nvSpPr>
          <p:spPr>
            <a:xfrm>
              <a:off x="1332937" y="1443066"/>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5"/>
            <p:cNvSpPr txBox="1"/>
            <p:nvPr/>
          </p:nvSpPr>
          <p:spPr>
            <a:xfrm>
              <a:off x="1332937" y="1443066"/>
              <a:ext cx="8880262"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a:solidFill>
                    <a:schemeClr val="dk1"/>
                  </a:solidFill>
                  <a:latin typeface="Avenir"/>
                  <a:ea typeface="Avenir"/>
                  <a:cs typeface="Avenir"/>
                  <a:sym typeface="Avenir"/>
                </a:rPr>
                <a:t>Short Term – only stores current program data.</a:t>
              </a:r>
              <a:endParaRPr sz="1400" b="0" i="0" u="none" strike="noStrike" cap="none">
                <a:solidFill>
                  <a:srgbClr val="000000"/>
                </a:solidFill>
                <a:latin typeface="Arial"/>
                <a:ea typeface="Arial"/>
                <a:cs typeface="Arial"/>
                <a:sym typeface="Arial"/>
              </a:endParaRPr>
            </a:p>
          </p:txBody>
        </p:sp>
        <p:sp>
          <p:nvSpPr>
            <p:cNvPr id="228" name="Google Shape;228;p5"/>
            <p:cNvSpPr/>
            <p:nvPr/>
          </p:nvSpPr>
          <p:spPr>
            <a:xfrm>
              <a:off x="0" y="2885639"/>
              <a:ext cx="10213200" cy="1154058"/>
            </a:xfrm>
            <a:prstGeom prst="roundRect">
              <a:avLst>
                <a:gd name="adj" fmla="val 10000"/>
              </a:avLst>
            </a:prstGeom>
            <a:solidFill>
              <a:srgbClr val="CECD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5"/>
            <p:cNvSpPr/>
            <p:nvPr/>
          </p:nvSpPr>
          <p:spPr>
            <a:xfrm>
              <a:off x="349102" y="3145302"/>
              <a:ext cx="634732" cy="634732"/>
            </a:xfrm>
            <a:prstGeom prst="rect">
              <a:avLst/>
            </a:prstGeom>
            <a:blipFill rotWithShape="1">
              <a:blip r:embed="rId5">
                <a:alphaModFix/>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5"/>
            <p:cNvSpPr/>
            <p:nvPr/>
          </p:nvSpPr>
          <p:spPr>
            <a:xfrm>
              <a:off x="1332937" y="2885639"/>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5"/>
            <p:cNvSpPr txBox="1"/>
            <p:nvPr/>
          </p:nvSpPr>
          <p:spPr>
            <a:xfrm>
              <a:off x="1332937" y="2885639"/>
              <a:ext cx="8880262"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dirty="0">
                  <a:solidFill>
                    <a:schemeClr val="dk1"/>
                  </a:solidFill>
                  <a:latin typeface="Avenir"/>
                  <a:ea typeface="Avenir"/>
                  <a:cs typeface="Avenir"/>
                  <a:sym typeface="Avenir"/>
                </a:rPr>
                <a:t>More RAM allows for more multitasking.</a:t>
              </a:r>
              <a:endParaRPr sz="1400" b="0" i="0" u="none" strike="noStrike" cap="none" dirty="0">
                <a:solidFill>
                  <a:srgbClr val="000000"/>
                </a:solidFill>
                <a:latin typeface="Arial"/>
                <a:ea typeface="Arial"/>
                <a:cs typeface="Arial"/>
                <a:sym typeface="Arial"/>
              </a:endParaRPr>
            </a:p>
          </p:txBody>
        </p:sp>
      </p:grpSp>
      <p:pic>
        <p:nvPicPr>
          <p:cNvPr id="232" name="Google Shape;232;p5"/>
          <p:cNvPicPr preferRelativeResize="0"/>
          <p:nvPr/>
        </p:nvPicPr>
        <p:blipFill rotWithShape="1">
          <a:blip r:embed="rId6">
            <a:alphaModFix/>
          </a:blip>
          <a:srcRect/>
          <a:stretch/>
        </p:blipFill>
        <p:spPr>
          <a:xfrm>
            <a:off x="6992216" y="0"/>
            <a:ext cx="3972084" cy="1986042"/>
          </a:xfrm>
          <a:prstGeom prst="rect">
            <a:avLst/>
          </a:prstGeom>
          <a:noFill/>
          <a:ln>
            <a:noFill/>
          </a:ln>
        </p:spPr>
      </p:pic>
      <p:pic>
        <p:nvPicPr>
          <p:cNvPr id="233" name="Google Shape;233;p5"/>
          <p:cNvPicPr preferRelativeResize="0"/>
          <p:nvPr/>
        </p:nvPicPr>
        <p:blipFill rotWithShape="1">
          <a:blip r:embed="rId6">
            <a:alphaModFix/>
          </a:blip>
          <a:srcRect/>
          <a:stretch/>
        </p:blipFill>
        <p:spPr>
          <a:xfrm>
            <a:off x="7363866" y="395289"/>
            <a:ext cx="3972084" cy="198604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6"/>
          <p:cNvSpPr txBox="1">
            <a:spLocks noGrp="1"/>
          </p:cNvSpPr>
          <p:nvPr>
            <p:ph type="title"/>
          </p:nvPr>
        </p:nvSpPr>
        <p:spPr>
          <a:xfrm>
            <a:off x="997619" y="563644"/>
            <a:ext cx="10213200" cy="1112836"/>
          </a:xfrm>
          <a:prstGeom prst="rect">
            <a:avLst/>
          </a:prstGeom>
          <a:noFill/>
          <a:ln>
            <a:noFill/>
          </a:ln>
        </p:spPr>
        <p:txBody>
          <a:bodyPr spcFirstLastPara="1" wrap="square" lIns="91425" tIns="45700" rIns="91425" bIns="45700" anchor="b" anchorCtr="0">
            <a:normAutofit fontScale="90000"/>
          </a:bodyPr>
          <a:lstStyle/>
          <a:p>
            <a:pPr marL="0" lvl="0" indent="0" algn="l" rtl="0">
              <a:lnSpc>
                <a:spcPct val="100000"/>
              </a:lnSpc>
              <a:spcBef>
                <a:spcPts val="0"/>
              </a:spcBef>
              <a:spcAft>
                <a:spcPts val="0"/>
              </a:spcAft>
              <a:buClr>
                <a:schemeClr val="dk1"/>
              </a:buClr>
              <a:buSzPts val="3200"/>
              <a:buFont typeface="Sorts Mill Goudy"/>
              <a:buNone/>
            </a:pPr>
            <a:r>
              <a:rPr lang="en-US" sz="4600" dirty="0"/>
              <a:t>Where is my stuff? </a:t>
            </a:r>
            <a:r>
              <a:rPr lang="en-US" dirty="0">
                <a:solidFill>
                  <a:srgbClr val="595959"/>
                </a:solidFill>
              </a:rPr>
              <a:t>Part 2: How Memory Is Measured</a:t>
            </a:r>
            <a:endParaRPr dirty="0"/>
          </a:p>
        </p:txBody>
      </p:sp>
      <p:sp>
        <p:nvSpPr>
          <p:cNvPr id="240" name="Google Shape;240;p6"/>
          <p:cNvSpPr txBox="1">
            <a:spLocks noGrp="1"/>
          </p:cNvSpPr>
          <p:nvPr>
            <p:ph type="body" idx="1"/>
          </p:nvPr>
        </p:nvSpPr>
        <p:spPr>
          <a:xfrm>
            <a:off x="1129129" y="2003164"/>
            <a:ext cx="9120600" cy="4040100"/>
          </a:xfrm>
          <a:prstGeom prst="rect">
            <a:avLst/>
          </a:prstGeom>
          <a:noFill/>
          <a:ln>
            <a:noFill/>
          </a:ln>
        </p:spPr>
        <p:txBody>
          <a:bodyPr spcFirstLastPara="1" wrap="square" lIns="91425" tIns="45700" rIns="91425" bIns="45700" anchor="t" anchorCtr="0">
            <a:normAutofit/>
          </a:bodyPr>
          <a:lstStyle/>
          <a:p>
            <a:pPr marL="360000" lvl="0" indent="-353412" algn="l" rtl="0">
              <a:lnSpc>
                <a:spcPct val="150000"/>
              </a:lnSpc>
              <a:spcBef>
                <a:spcPts val="0"/>
              </a:spcBef>
              <a:spcAft>
                <a:spcPts val="0"/>
              </a:spcAft>
              <a:buSzPct val="100000"/>
              <a:buChar char="·"/>
            </a:pPr>
            <a:r>
              <a:rPr lang="en-US" sz="2050" dirty="0"/>
              <a:t>8 bits make a byte – the most basic unit of measurement in computing</a:t>
            </a:r>
            <a:endParaRPr sz="2050" dirty="0"/>
          </a:p>
          <a:p>
            <a:pPr marL="457200" lvl="0" indent="-349011" algn="l" rtl="0">
              <a:lnSpc>
                <a:spcPct val="160000"/>
              </a:lnSpc>
              <a:spcBef>
                <a:spcPts val="1000"/>
              </a:spcBef>
              <a:spcAft>
                <a:spcPts val="0"/>
              </a:spcAft>
              <a:buSzPct val="100000"/>
              <a:buChar char="·"/>
            </a:pPr>
            <a:r>
              <a:rPr lang="en-US" sz="2050" dirty="0"/>
              <a:t>A Petabyte (PB) is 1000 TB</a:t>
            </a:r>
            <a:endParaRPr sz="2050" dirty="0"/>
          </a:p>
          <a:p>
            <a:pPr marL="457200" lvl="0" indent="-349011" algn="l" rtl="0">
              <a:lnSpc>
                <a:spcPct val="160000"/>
              </a:lnSpc>
              <a:spcBef>
                <a:spcPts val="1000"/>
              </a:spcBef>
              <a:spcAft>
                <a:spcPts val="0"/>
              </a:spcAft>
              <a:buSzPct val="100000"/>
              <a:buChar char="·"/>
            </a:pPr>
            <a:r>
              <a:rPr lang="en-US" sz="2050" dirty="0"/>
              <a:t>A Terabyte (TB) is 1000 GB</a:t>
            </a:r>
            <a:endParaRPr sz="2050" dirty="0"/>
          </a:p>
          <a:p>
            <a:pPr marL="457200" lvl="0" indent="-349011" algn="l" rtl="0">
              <a:lnSpc>
                <a:spcPct val="160000"/>
              </a:lnSpc>
              <a:spcBef>
                <a:spcPts val="1000"/>
              </a:spcBef>
              <a:spcAft>
                <a:spcPts val="0"/>
              </a:spcAft>
              <a:buSzPct val="100000"/>
              <a:buChar char="·"/>
            </a:pPr>
            <a:r>
              <a:rPr lang="en-US" sz="2050" dirty="0"/>
              <a:t>A Gigabyte (GB) is 1000 MB</a:t>
            </a:r>
            <a:endParaRPr sz="2050" dirty="0"/>
          </a:p>
          <a:p>
            <a:pPr marL="457200" lvl="0" indent="-349011" algn="l" rtl="0">
              <a:lnSpc>
                <a:spcPct val="160000"/>
              </a:lnSpc>
              <a:spcBef>
                <a:spcPts val="1000"/>
              </a:spcBef>
              <a:spcAft>
                <a:spcPts val="0"/>
              </a:spcAft>
              <a:buSzPct val="100000"/>
              <a:buChar char="·"/>
            </a:pPr>
            <a:r>
              <a:rPr lang="en-US" sz="2050" dirty="0"/>
              <a:t>A Megabyte (MB) is 1000 KB</a:t>
            </a:r>
            <a:endParaRPr sz="2050" dirty="0"/>
          </a:p>
          <a:p>
            <a:pPr marL="457200" lvl="0" indent="-349011" algn="l" rtl="0">
              <a:spcBef>
                <a:spcPts val="1000"/>
              </a:spcBef>
              <a:spcAft>
                <a:spcPts val="0"/>
              </a:spcAft>
              <a:buSzPct val="100000"/>
              <a:buChar char="·"/>
            </a:pPr>
            <a:r>
              <a:rPr lang="en-US" sz="2050" dirty="0"/>
              <a:t>A Kilobyte (KB) is 1000 bytes</a:t>
            </a:r>
            <a:endParaRPr sz="2050" dirty="0"/>
          </a:p>
          <a:p>
            <a:pPr marL="0" lvl="0" indent="0" algn="l" rtl="0">
              <a:lnSpc>
                <a:spcPct val="150000"/>
              </a:lnSpc>
              <a:spcBef>
                <a:spcPts val="1000"/>
              </a:spcBef>
              <a:spcAft>
                <a:spcPts val="0"/>
              </a:spcAft>
              <a:buSzPct val="100000"/>
              <a:buNone/>
            </a:pPr>
            <a:endParaRPr dirty="0"/>
          </a:p>
          <a:p>
            <a:pPr marL="360000" lvl="0" indent="-233000" algn="l" rtl="0">
              <a:lnSpc>
                <a:spcPct val="150000"/>
              </a:lnSpc>
              <a:spcBef>
                <a:spcPts val="1000"/>
              </a:spcBef>
              <a:spcAft>
                <a:spcPts val="0"/>
              </a:spcAft>
              <a:buSzPct val="100000"/>
              <a:buNone/>
            </a:pPr>
            <a:endParaRPr dirty="0"/>
          </a:p>
        </p:txBody>
      </p:sp>
      <p:grpSp>
        <p:nvGrpSpPr>
          <p:cNvPr id="241" name="Google Shape;241;p6"/>
          <p:cNvGrpSpPr/>
          <p:nvPr/>
        </p:nvGrpSpPr>
        <p:grpSpPr>
          <a:xfrm>
            <a:off x="4834556" y="2656532"/>
            <a:ext cx="4481166" cy="3312006"/>
            <a:chOff x="0" y="0"/>
            <a:chExt cx="4481166" cy="3312006"/>
          </a:xfrm>
        </p:grpSpPr>
        <p:sp>
          <p:nvSpPr>
            <p:cNvPr id="242" name="Google Shape;242;p6"/>
            <p:cNvSpPr/>
            <p:nvPr/>
          </p:nvSpPr>
          <p:spPr>
            <a:xfrm rot="10800000">
              <a:off x="0" y="0"/>
              <a:ext cx="4481166" cy="552001"/>
            </a:xfrm>
            <a:prstGeom prst="trapezoid">
              <a:avLst>
                <a:gd name="adj" fmla="val 67650"/>
              </a:avLst>
            </a:prstGeom>
            <a:solidFill>
              <a:schemeClr val="accent4"/>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6"/>
            <p:cNvSpPr txBox="1"/>
            <p:nvPr/>
          </p:nvSpPr>
          <p:spPr>
            <a:xfrm>
              <a:off x="784204" y="0"/>
              <a:ext cx="2912757"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a:solidFill>
                    <a:schemeClr val="lt1"/>
                  </a:solidFill>
                  <a:latin typeface="Avenir"/>
                  <a:ea typeface="Avenir"/>
                  <a:cs typeface="Avenir"/>
                  <a:sym typeface="Avenir"/>
                </a:rPr>
                <a:t>PB</a:t>
              </a:r>
              <a:endParaRPr sz="1400" b="0" i="0" u="none" strike="noStrike" cap="none">
                <a:solidFill>
                  <a:srgbClr val="000000"/>
                </a:solidFill>
                <a:latin typeface="Arial"/>
                <a:ea typeface="Arial"/>
                <a:cs typeface="Arial"/>
                <a:sym typeface="Arial"/>
              </a:endParaRPr>
            </a:p>
          </p:txBody>
        </p:sp>
        <p:sp>
          <p:nvSpPr>
            <p:cNvPr id="244" name="Google Shape;244;p6"/>
            <p:cNvSpPr/>
            <p:nvPr/>
          </p:nvSpPr>
          <p:spPr>
            <a:xfrm rot="10800000">
              <a:off x="373430" y="552001"/>
              <a:ext cx="3734305" cy="552001"/>
            </a:xfrm>
            <a:prstGeom prst="trapezoid">
              <a:avLst>
                <a:gd name="adj" fmla="val 67650"/>
              </a:avLst>
            </a:prstGeom>
            <a:solidFill>
              <a:schemeClr val="accent5">
                <a:lumMod val="75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6"/>
            <p:cNvSpPr txBox="1"/>
            <p:nvPr/>
          </p:nvSpPr>
          <p:spPr>
            <a:xfrm>
              <a:off x="1026933" y="552001"/>
              <a:ext cx="242729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a:solidFill>
                    <a:schemeClr val="lt1"/>
                  </a:solidFill>
                  <a:latin typeface="Avenir"/>
                  <a:ea typeface="Avenir"/>
                  <a:cs typeface="Avenir"/>
                  <a:sym typeface="Avenir"/>
                </a:rPr>
                <a:t>TB</a:t>
              </a:r>
              <a:endParaRPr sz="1400" b="0" i="0" u="none" strike="noStrike" cap="none">
                <a:solidFill>
                  <a:srgbClr val="000000"/>
                </a:solidFill>
                <a:latin typeface="Arial"/>
                <a:ea typeface="Arial"/>
                <a:cs typeface="Arial"/>
                <a:sym typeface="Arial"/>
              </a:endParaRPr>
            </a:p>
          </p:txBody>
        </p:sp>
        <p:sp>
          <p:nvSpPr>
            <p:cNvPr id="246" name="Google Shape;246;p6"/>
            <p:cNvSpPr/>
            <p:nvPr/>
          </p:nvSpPr>
          <p:spPr>
            <a:xfrm rot="10800000">
              <a:off x="746860" y="1104002"/>
              <a:ext cx="2987444" cy="552001"/>
            </a:xfrm>
            <a:prstGeom prst="trapezoid">
              <a:avLst>
                <a:gd name="adj" fmla="val 67650"/>
              </a:avLst>
            </a:prstGeom>
            <a:solidFill>
              <a:srgbClr val="7240CC"/>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6"/>
            <p:cNvSpPr txBox="1"/>
            <p:nvPr/>
          </p:nvSpPr>
          <p:spPr>
            <a:xfrm>
              <a:off x="1269663" y="1104002"/>
              <a:ext cx="194183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a:solidFill>
                    <a:schemeClr val="lt1"/>
                  </a:solidFill>
                  <a:latin typeface="Avenir"/>
                  <a:ea typeface="Avenir"/>
                  <a:cs typeface="Avenir"/>
                  <a:sym typeface="Avenir"/>
                </a:rPr>
                <a:t>GB</a:t>
              </a:r>
              <a:endParaRPr sz="1400" b="0" i="0" u="none" strike="noStrike" cap="none">
                <a:solidFill>
                  <a:srgbClr val="000000"/>
                </a:solidFill>
                <a:latin typeface="Arial"/>
                <a:ea typeface="Arial"/>
                <a:cs typeface="Arial"/>
                <a:sym typeface="Arial"/>
              </a:endParaRPr>
            </a:p>
          </p:txBody>
        </p:sp>
        <p:sp>
          <p:nvSpPr>
            <p:cNvPr id="248" name="Google Shape;248;p6"/>
            <p:cNvSpPr/>
            <p:nvPr/>
          </p:nvSpPr>
          <p:spPr>
            <a:xfrm rot="10800000">
              <a:off x="1120291" y="1656003"/>
              <a:ext cx="2240583" cy="552001"/>
            </a:xfrm>
            <a:prstGeom prst="trapezoid">
              <a:avLst>
                <a:gd name="adj" fmla="val 67650"/>
              </a:avLst>
            </a:prstGeom>
            <a:solidFill>
              <a:srgbClr val="4A3ED0"/>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6"/>
            <p:cNvSpPr txBox="1"/>
            <p:nvPr/>
          </p:nvSpPr>
          <p:spPr>
            <a:xfrm>
              <a:off x="1512393" y="1656003"/>
              <a:ext cx="145637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a:solidFill>
                    <a:schemeClr val="lt1"/>
                  </a:solidFill>
                  <a:latin typeface="Avenir"/>
                  <a:ea typeface="Avenir"/>
                  <a:cs typeface="Avenir"/>
                  <a:sym typeface="Avenir"/>
                </a:rPr>
                <a:t>MB</a:t>
              </a:r>
              <a:endParaRPr sz="1400" b="0" i="0" u="none" strike="noStrike" cap="none">
                <a:solidFill>
                  <a:srgbClr val="000000"/>
                </a:solidFill>
                <a:latin typeface="Arial"/>
                <a:ea typeface="Arial"/>
                <a:cs typeface="Arial"/>
                <a:sym typeface="Arial"/>
              </a:endParaRPr>
            </a:p>
          </p:txBody>
        </p:sp>
        <p:sp>
          <p:nvSpPr>
            <p:cNvPr id="250" name="Google Shape;250;p6"/>
            <p:cNvSpPr/>
            <p:nvPr/>
          </p:nvSpPr>
          <p:spPr>
            <a:xfrm rot="10800000">
              <a:off x="1493721" y="2208003"/>
              <a:ext cx="1493722" cy="552001"/>
            </a:xfrm>
            <a:prstGeom prst="trapezoid">
              <a:avLst>
                <a:gd name="adj" fmla="val 67650"/>
              </a:avLst>
            </a:prstGeom>
            <a:solidFill>
              <a:srgbClr val="2A5DBF"/>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txBox="1"/>
            <p:nvPr/>
          </p:nvSpPr>
          <p:spPr>
            <a:xfrm>
              <a:off x="1755123" y="2208003"/>
              <a:ext cx="970919"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a:solidFill>
                    <a:schemeClr val="lt1"/>
                  </a:solidFill>
                  <a:latin typeface="Avenir"/>
                  <a:ea typeface="Avenir"/>
                  <a:cs typeface="Avenir"/>
                  <a:sym typeface="Avenir"/>
                </a:rPr>
                <a:t>KB</a:t>
              </a: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rot="10800000">
              <a:off x="1867152" y="2760005"/>
              <a:ext cx="746861" cy="552001"/>
            </a:xfrm>
            <a:prstGeom prst="trapezoid">
              <a:avLst>
                <a:gd name="adj" fmla="val 67650"/>
              </a:avLst>
            </a:prstGeom>
            <a:solidFill>
              <a:schemeClr val="tx2">
                <a:lumMod val="60000"/>
                <a:lumOff val="40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txBox="1"/>
            <p:nvPr/>
          </p:nvSpPr>
          <p:spPr>
            <a:xfrm>
              <a:off x="1867125" y="2703042"/>
              <a:ext cx="746861"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dirty="0">
                  <a:solidFill>
                    <a:schemeClr val="lt1"/>
                  </a:solidFill>
                  <a:latin typeface="Avenir"/>
                  <a:ea typeface="Avenir"/>
                  <a:cs typeface="Avenir"/>
                  <a:sym typeface="Avenir"/>
                </a:rPr>
                <a:t>B</a:t>
              </a:r>
              <a:endParaRPr sz="1400" b="0" i="0" u="none" strike="noStrike" cap="none" dirty="0">
                <a:solidFill>
                  <a:srgbClr val="000000"/>
                </a:solidFill>
                <a:latin typeface="Arial"/>
                <a:ea typeface="Arial"/>
                <a:cs typeface="Arial"/>
                <a:sym typeface="Arial"/>
              </a:endParaRPr>
            </a:p>
          </p:txBody>
        </p:sp>
      </p:grpSp>
      <p:sp>
        <p:nvSpPr>
          <p:cNvPr id="254" name="Google Shape;254;p6">
            <a:extLst>
              <a:ext uri="{C183D7F6-B498-43B3-948B-1728B52AA6E4}">
                <adec:decorative xmlns:adec="http://schemas.microsoft.com/office/drawing/2017/decorative" val="1"/>
              </a:ext>
            </a:extLst>
          </p:cNvPr>
          <p:cNvSpPr/>
          <p:nvPr/>
        </p:nvSpPr>
        <p:spPr>
          <a:xfrm>
            <a:off x="9315722" y="2656532"/>
            <a:ext cx="933981" cy="3312006"/>
          </a:xfrm>
          <a:prstGeom prst="upArrow">
            <a:avLst>
              <a:gd name="adj1" fmla="val 50000"/>
              <a:gd name="adj2" fmla="val 50000"/>
            </a:avLst>
          </a:prstGeom>
          <a:solidFill>
            <a:schemeClr val="tx2">
              <a:lumMod val="60000"/>
              <a:lumOff val="40000"/>
            </a:schemeClr>
          </a:solidFill>
          <a:ln w="10775" cap="flat" cmpd="sng">
            <a:solidFill>
              <a:srgbClr val="31125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txBox="1"/>
          <p:nvPr/>
        </p:nvSpPr>
        <p:spPr>
          <a:xfrm rot="-5400000">
            <a:off x="8234020" y="4079039"/>
            <a:ext cx="3078511" cy="46699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dirty="0">
                <a:solidFill>
                  <a:schemeClr val="lt1"/>
                </a:solidFill>
                <a:latin typeface="Avenir"/>
                <a:ea typeface="Avenir"/>
                <a:cs typeface="Avenir"/>
                <a:sym typeface="Avenir"/>
              </a:rPr>
              <a:t>1000x the level below</a:t>
            </a: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7"/>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Where is my stuff? </a:t>
            </a:r>
            <a:r>
              <a:rPr lang="en-US" dirty="0">
                <a:solidFill>
                  <a:srgbClr val="595959"/>
                </a:solidFill>
              </a:rPr>
              <a:t>Part 3: The Hard Drive</a:t>
            </a:r>
            <a:endParaRPr dirty="0"/>
          </a:p>
        </p:txBody>
      </p:sp>
      <p:grpSp>
        <p:nvGrpSpPr>
          <p:cNvPr id="261" name="Google Shape;261;p7"/>
          <p:cNvGrpSpPr/>
          <p:nvPr/>
        </p:nvGrpSpPr>
        <p:grpSpPr>
          <a:xfrm>
            <a:off x="989400" y="1686417"/>
            <a:ext cx="6556709" cy="4391109"/>
            <a:chOff x="0" y="493"/>
            <a:chExt cx="10213200" cy="4039204"/>
          </a:xfrm>
        </p:grpSpPr>
        <p:sp>
          <p:nvSpPr>
            <p:cNvPr id="262" name="Google Shape;262;p7"/>
            <p:cNvSpPr/>
            <p:nvPr/>
          </p:nvSpPr>
          <p:spPr>
            <a:xfrm>
              <a:off x="0" y="493"/>
              <a:ext cx="10213200" cy="1154058"/>
            </a:xfrm>
            <a:prstGeom prst="roundRect">
              <a:avLst>
                <a:gd name="adj" fmla="val 10000"/>
              </a:avLst>
            </a:prstGeom>
            <a:solidFill>
              <a:schemeClr val="accent5">
                <a:lumMod val="20000"/>
                <a:lumOff val="8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7"/>
            <p:cNvSpPr/>
            <p:nvPr/>
          </p:nvSpPr>
          <p:spPr>
            <a:xfrm>
              <a:off x="241496" y="260156"/>
              <a:ext cx="1091440" cy="634732"/>
            </a:xfrm>
            <a:prstGeom prst="rect">
              <a:avLst/>
            </a:prstGeom>
            <a:blipFill rotWithShape="1">
              <a:blip r:embed="rId3">
                <a:alphaModFix/>
                <a:duotone>
                  <a:prstClr val="black"/>
                  <a:schemeClr val="accent5">
                    <a:tint val="45000"/>
                    <a:satMod val="400000"/>
                  </a:schemeClr>
                </a:duotone>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7"/>
            <p:cNvSpPr/>
            <p:nvPr/>
          </p:nvSpPr>
          <p:spPr>
            <a:xfrm>
              <a:off x="1332937" y="493"/>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7"/>
            <p:cNvSpPr txBox="1"/>
            <p:nvPr/>
          </p:nvSpPr>
          <p:spPr>
            <a:xfrm>
              <a:off x="1514782" y="493"/>
              <a:ext cx="8698418"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dirty="0">
                  <a:solidFill>
                    <a:schemeClr val="dk1"/>
                  </a:solidFill>
                  <a:latin typeface="Avenir"/>
                  <a:ea typeface="Avenir"/>
                  <a:cs typeface="Avenir"/>
                  <a:sym typeface="Avenir"/>
                </a:rPr>
                <a:t>Long term storage (Word files, programs, cat pictures) of different sizes </a:t>
              </a:r>
              <a:r>
                <a:rPr lang="en-US" sz="2500" b="0" i="0" u="none" strike="noStrike" cap="none" dirty="0">
                  <a:solidFill>
                    <a:srgbClr val="8F216A"/>
                  </a:solidFill>
                  <a:latin typeface="Avenir"/>
                  <a:ea typeface="Avenir"/>
                  <a:cs typeface="Avenir"/>
                  <a:sym typeface="Avenir"/>
                </a:rPr>
                <a:t>(128GB…500GB…2TB…8TB)</a:t>
              </a:r>
              <a:endParaRPr sz="1400" b="0" i="0" u="none" strike="noStrike" cap="none" dirty="0">
                <a:solidFill>
                  <a:srgbClr val="000000"/>
                </a:solidFill>
                <a:latin typeface="Arial"/>
                <a:ea typeface="Arial"/>
                <a:cs typeface="Arial"/>
                <a:sym typeface="Arial"/>
              </a:endParaRPr>
            </a:p>
          </p:txBody>
        </p:sp>
        <p:sp>
          <p:nvSpPr>
            <p:cNvPr id="266" name="Google Shape;266;p7"/>
            <p:cNvSpPr/>
            <p:nvPr/>
          </p:nvSpPr>
          <p:spPr>
            <a:xfrm>
              <a:off x="0" y="1443066"/>
              <a:ext cx="10213200" cy="1154058"/>
            </a:xfrm>
            <a:prstGeom prst="roundRect">
              <a:avLst>
                <a:gd name="adj" fmla="val 10000"/>
              </a:avLst>
            </a:prstGeom>
            <a:solidFill>
              <a:schemeClr val="accent3">
                <a:lumMod val="20000"/>
                <a:lumOff val="8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7"/>
            <p:cNvSpPr/>
            <p:nvPr/>
          </p:nvSpPr>
          <p:spPr>
            <a:xfrm>
              <a:off x="241496" y="1702729"/>
              <a:ext cx="1091441" cy="634732"/>
            </a:xfrm>
            <a:prstGeom prst="rect">
              <a:avLst/>
            </a:prstGeom>
            <a:blipFill rotWithShape="1">
              <a:blip r:embed="rId4">
                <a:alphaModFix/>
                <a:duotone>
                  <a:prstClr val="black"/>
                  <a:schemeClr val="accent3">
                    <a:tint val="45000"/>
                    <a:satMod val="400000"/>
                  </a:schemeClr>
                </a:duotone>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7"/>
            <p:cNvSpPr/>
            <p:nvPr/>
          </p:nvSpPr>
          <p:spPr>
            <a:xfrm>
              <a:off x="1332937" y="1443066"/>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7"/>
            <p:cNvSpPr txBox="1"/>
            <p:nvPr/>
          </p:nvSpPr>
          <p:spPr>
            <a:xfrm>
              <a:off x="1514782" y="1443066"/>
              <a:ext cx="8698418"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dirty="0">
                  <a:solidFill>
                    <a:schemeClr val="dk1"/>
                  </a:solidFill>
                  <a:latin typeface="Avenir"/>
                  <a:ea typeface="Avenir"/>
                  <a:cs typeface="Avenir"/>
                  <a:sym typeface="Avenir"/>
                </a:rPr>
                <a:t>Hard Disk Drive (HDD) – Cost-efficient storage, slower.</a:t>
              </a:r>
              <a:endParaRPr sz="1400" b="0" i="0" u="none" strike="noStrike" cap="none" dirty="0">
                <a:solidFill>
                  <a:srgbClr val="000000"/>
                </a:solidFill>
                <a:latin typeface="Arial"/>
                <a:ea typeface="Arial"/>
                <a:cs typeface="Arial"/>
                <a:sym typeface="Arial"/>
              </a:endParaRPr>
            </a:p>
          </p:txBody>
        </p:sp>
        <p:sp>
          <p:nvSpPr>
            <p:cNvPr id="270" name="Google Shape;270;p7"/>
            <p:cNvSpPr/>
            <p:nvPr/>
          </p:nvSpPr>
          <p:spPr>
            <a:xfrm>
              <a:off x="0" y="2885639"/>
              <a:ext cx="10213200" cy="1154058"/>
            </a:xfrm>
            <a:prstGeom prst="roundRect">
              <a:avLst>
                <a:gd name="adj" fmla="val 10000"/>
              </a:avLst>
            </a:prstGeom>
            <a:solidFill>
              <a:srgbClr val="FAD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7"/>
            <p:cNvSpPr/>
            <p:nvPr/>
          </p:nvSpPr>
          <p:spPr>
            <a:xfrm>
              <a:off x="241496" y="3145302"/>
              <a:ext cx="1091440" cy="634732"/>
            </a:xfrm>
            <a:prstGeom prst="rect">
              <a:avLst/>
            </a:prstGeom>
            <a:blipFill rotWithShape="1">
              <a:blip r:embed="rId5">
                <a:alphaModFix/>
              </a:blip>
              <a:stretch>
                <a:fillRect/>
              </a:stretch>
            </a:blip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7"/>
            <p:cNvSpPr/>
            <p:nvPr/>
          </p:nvSpPr>
          <p:spPr>
            <a:xfrm>
              <a:off x="1332937" y="2885639"/>
              <a:ext cx="8880262" cy="1154058"/>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7"/>
            <p:cNvSpPr txBox="1"/>
            <p:nvPr/>
          </p:nvSpPr>
          <p:spPr>
            <a:xfrm>
              <a:off x="1514782" y="2885639"/>
              <a:ext cx="8698418" cy="1154058"/>
            </a:xfrm>
            <a:prstGeom prst="rect">
              <a:avLst/>
            </a:prstGeom>
            <a:noFill/>
            <a:ln>
              <a:noFill/>
            </a:ln>
          </p:spPr>
          <p:txBody>
            <a:bodyPr spcFirstLastPara="1" wrap="square" lIns="122125" tIns="122125" rIns="122125" bIns="122125" anchor="ctr" anchorCtr="0">
              <a:noAutofit/>
            </a:bodyPr>
            <a:lstStyle/>
            <a:p>
              <a:pPr marL="0" marR="0" lvl="0" indent="0" algn="l" rtl="0">
                <a:lnSpc>
                  <a:spcPct val="100000"/>
                </a:lnSpc>
                <a:spcBef>
                  <a:spcPts val="0"/>
                </a:spcBef>
                <a:spcAft>
                  <a:spcPts val="0"/>
                </a:spcAft>
                <a:buClr>
                  <a:schemeClr val="dk1"/>
                </a:buClr>
                <a:buSzPts val="2500"/>
                <a:buFont typeface="Avenir"/>
                <a:buNone/>
              </a:pPr>
              <a:r>
                <a:rPr lang="en-US" sz="2500" b="0" i="0" u="none" strike="noStrike" cap="none" dirty="0">
                  <a:solidFill>
                    <a:schemeClr val="dk1"/>
                  </a:solidFill>
                  <a:latin typeface="Avenir"/>
                  <a:ea typeface="Avenir"/>
                  <a:cs typeface="Avenir"/>
                  <a:sym typeface="Avenir"/>
                </a:rPr>
                <a:t>Solid State Drive (SSD) – Faster, less space, more expensive.</a:t>
              </a:r>
              <a:endParaRPr sz="1400" b="0" i="0" u="none" strike="noStrike" cap="none" dirty="0">
                <a:solidFill>
                  <a:srgbClr val="000000"/>
                </a:solidFill>
                <a:latin typeface="Arial"/>
                <a:ea typeface="Arial"/>
                <a:cs typeface="Arial"/>
                <a:sym typeface="Arial"/>
              </a:endParaRPr>
            </a:p>
          </p:txBody>
        </p:sp>
      </p:grpSp>
      <p:pic>
        <p:nvPicPr>
          <p:cNvPr id="274" name="Google Shape;274;p7"/>
          <p:cNvPicPr preferRelativeResize="0"/>
          <p:nvPr/>
        </p:nvPicPr>
        <p:blipFill rotWithShape="1">
          <a:blip r:embed="rId6">
            <a:alphaModFix/>
          </a:blip>
          <a:srcRect/>
          <a:stretch/>
        </p:blipFill>
        <p:spPr>
          <a:xfrm rot="-355485">
            <a:off x="8333468" y="2588220"/>
            <a:ext cx="2373223" cy="1802167"/>
          </a:xfrm>
          <a:prstGeom prst="rect">
            <a:avLst/>
          </a:prstGeom>
          <a:noFill/>
          <a:ln>
            <a:noFill/>
          </a:ln>
        </p:spPr>
      </p:pic>
      <p:pic>
        <p:nvPicPr>
          <p:cNvPr id="275" name="Google Shape;275;p7"/>
          <p:cNvPicPr preferRelativeResize="0"/>
          <p:nvPr/>
        </p:nvPicPr>
        <p:blipFill rotWithShape="1">
          <a:blip r:embed="rId7">
            <a:alphaModFix/>
          </a:blip>
          <a:srcRect/>
          <a:stretch/>
        </p:blipFill>
        <p:spPr>
          <a:xfrm>
            <a:off x="8246794" y="4734559"/>
            <a:ext cx="2970522" cy="15332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4"/>
          <p:cNvSpPr txBox="1">
            <a:spLocks noGrp="1"/>
          </p:cNvSpPr>
          <p:nvPr>
            <p:ph type="title"/>
          </p:nvPr>
        </p:nvSpPr>
        <p:spPr>
          <a:xfrm>
            <a:off x="989400" y="395289"/>
            <a:ext cx="10213200" cy="102032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The Hard Drive: </a:t>
            </a:r>
            <a:r>
              <a:rPr lang="en-US" dirty="0">
                <a:solidFill>
                  <a:srgbClr val="595959"/>
                </a:solidFill>
              </a:rPr>
              <a:t>SSD vs HDD</a:t>
            </a:r>
            <a:endParaRPr dirty="0"/>
          </a:p>
        </p:txBody>
      </p:sp>
      <p:sp>
        <p:nvSpPr>
          <p:cNvPr id="282" name="Google Shape;282;p34"/>
          <p:cNvSpPr txBox="1"/>
          <p:nvPr/>
        </p:nvSpPr>
        <p:spPr>
          <a:xfrm>
            <a:off x="7263846" y="2192530"/>
            <a:ext cx="4193309" cy="3631723"/>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1200"/>
              </a:spcBef>
              <a:spcAft>
                <a:spcPts val="0"/>
              </a:spcAft>
              <a:buClr>
                <a:srgbClr val="000000"/>
              </a:buClr>
              <a:buSzPts val="2000"/>
              <a:buFont typeface="Arial"/>
              <a:buChar char="•"/>
            </a:pPr>
            <a:r>
              <a:rPr lang="en-US" sz="2000" b="0" i="0" u="none" strike="noStrike" cap="none" dirty="0">
                <a:solidFill>
                  <a:schemeClr val="bg2">
                    <a:lumMod val="25000"/>
                  </a:schemeClr>
                </a:solidFill>
                <a:latin typeface="Bahnschrift" panose="020B0502040204020203" pitchFamily="34" charset="0"/>
                <a:ea typeface="Avenir"/>
                <a:cs typeface="Avenir"/>
                <a:sym typeface="Avenir"/>
              </a:rPr>
              <a:t>Some PCs and less portable laptops use both! SSD stores the operating system (MacOS, Win 11), HDD for additional bulk storage.</a:t>
            </a:r>
            <a:endParaRPr dirty="0">
              <a:solidFill>
                <a:schemeClr val="bg2">
                  <a:lumMod val="25000"/>
                </a:schemeClr>
              </a:solidFill>
              <a:latin typeface="Bahnschrift" panose="020B0502040204020203" pitchFamily="34" charset="0"/>
            </a:endParaRPr>
          </a:p>
          <a:p>
            <a:pPr marL="285750" marR="0" lvl="0" indent="-285750" algn="l" rtl="0">
              <a:lnSpc>
                <a:spcPct val="100000"/>
              </a:lnSpc>
              <a:spcBef>
                <a:spcPts val="1200"/>
              </a:spcBef>
              <a:spcAft>
                <a:spcPts val="0"/>
              </a:spcAft>
              <a:buClr>
                <a:srgbClr val="000000"/>
              </a:buClr>
              <a:buSzPts val="2000"/>
              <a:buFont typeface="Arial"/>
              <a:buChar char="•"/>
            </a:pPr>
            <a:r>
              <a:rPr lang="en-US" sz="2000" b="0" i="0" u="none" strike="noStrike" cap="none" dirty="0">
                <a:solidFill>
                  <a:schemeClr val="bg2">
                    <a:lumMod val="25000"/>
                  </a:schemeClr>
                </a:solidFill>
                <a:latin typeface="Bahnschrift" panose="020B0502040204020203" pitchFamily="34" charset="0"/>
                <a:ea typeface="Avenir"/>
                <a:cs typeface="Avenir"/>
                <a:sym typeface="Avenir"/>
              </a:rPr>
              <a:t>An OS installed on an SSD loads much faster than it would on a HDD.</a:t>
            </a:r>
            <a:endParaRPr dirty="0">
              <a:solidFill>
                <a:schemeClr val="bg2">
                  <a:lumMod val="25000"/>
                </a:schemeClr>
              </a:solidFill>
              <a:latin typeface="Bahnschrift" panose="020B0502040204020203" pitchFamily="34" charset="0"/>
            </a:endParaRPr>
          </a:p>
          <a:p>
            <a:pPr marL="285750" marR="0" lvl="0" indent="-285750" algn="l" rtl="0">
              <a:lnSpc>
                <a:spcPct val="100000"/>
              </a:lnSpc>
              <a:spcBef>
                <a:spcPts val="1200"/>
              </a:spcBef>
              <a:spcAft>
                <a:spcPts val="0"/>
              </a:spcAft>
              <a:buClr>
                <a:srgbClr val="000000"/>
              </a:buClr>
              <a:buSzPts val="2000"/>
              <a:buFont typeface="Arial"/>
              <a:buChar char="•"/>
            </a:pPr>
            <a:r>
              <a:rPr lang="en-US" sz="2000" b="0" i="0" u="none" strike="noStrike" cap="none" dirty="0">
                <a:solidFill>
                  <a:schemeClr val="bg2">
                    <a:lumMod val="25000"/>
                  </a:schemeClr>
                </a:solidFill>
                <a:latin typeface="Bahnschrift" panose="020B0502040204020203" pitchFamily="34" charset="0"/>
                <a:ea typeface="Avenir"/>
                <a:cs typeface="Avenir"/>
                <a:sym typeface="Avenir"/>
              </a:rPr>
              <a:t>Spinning mechanical parts are slower than electrons!</a:t>
            </a:r>
            <a:endParaRPr dirty="0">
              <a:solidFill>
                <a:schemeClr val="bg2">
                  <a:lumMod val="25000"/>
                </a:schemeClr>
              </a:solidFill>
              <a:latin typeface="Bahnschrift" panose="020B0502040204020203" pitchFamily="34" charset="0"/>
            </a:endParaRPr>
          </a:p>
        </p:txBody>
      </p:sp>
      <p:graphicFrame>
        <p:nvGraphicFramePr>
          <p:cNvPr id="2" name="Table 1">
            <a:extLst>
              <a:ext uri="{FF2B5EF4-FFF2-40B4-BE49-F238E27FC236}">
                <a16:creationId xmlns:a16="http://schemas.microsoft.com/office/drawing/2014/main" id="{36E16B33-B33B-2C2F-3D13-EA2E47563B34}"/>
              </a:ext>
            </a:extLst>
          </p:cNvPr>
          <p:cNvGraphicFramePr>
            <a:graphicFrameLocks noGrp="1"/>
          </p:cNvGraphicFramePr>
          <p:nvPr>
            <p:extLst>
              <p:ext uri="{D42A27DB-BD31-4B8C-83A1-F6EECF244321}">
                <p14:modId xmlns:p14="http://schemas.microsoft.com/office/powerpoint/2010/main" val="35710518"/>
              </p:ext>
            </p:extLst>
          </p:nvPr>
        </p:nvGraphicFramePr>
        <p:xfrm>
          <a:off x="989400" y="1737505"/>
          <a:ext cx="6029557" cy="4903338"/>
        </p:xfrm>
        <a:graphic>
          <a:graphicData uri="http://schemas.openxmlformats.org/drawingml/2006/table">
            <a:tbl>
              <a:tblPr firstRow="1" bandRow="1">
                <a:tableStyleId>{5C22544A-7EE6-4342-B048-85BDC9FD1C3A}</a:tableStyleId>
              </a:tblPr>
              <a:tblGrid>
                <a:gridCol w="3008232">
                  <a:extLst>
                    <a:ext uri="{9D8B030D-6E8A-4147-A177-3AD203B41FA5}">
                      <a16:colId xmlns:a16="http://schemas.microsoft.com/office/drawing/2014/main" val="3468704650"/>
                    </a:ext>
                  </a:extLst>
                </a:gridCol>
                <a:gridCol w="3021325">
                  <a:extLst>
                    <a:ext uri="{9D8B030D-6E8A-4147-A177-3AD203B41FA5}">
                      <a16:colId xmlns:a16="http://schemas.microsoft.com/office/drawing/2014/main" val="3958413539"/>
                    </a:ext>
                  </a:extLst>
                </a:gridCol>
              </a:tblGrid>
              <a:tr h="1069096">
                <a:tc>
                  <a:txBody>
                    <a:bodyPr/>
                    <a:lstStyle/>
                    <a:p>
                      <a:pPr algn="ctr"/>
                      <a:r>
                        <a:rPr lang="en-US" sz="4100" dirty="0">
                          <a:solidFill>
                            <a:schemeClr val="bg2">
                              <a:lumMod val="25000"/>
                            </a:schemeClr>
                          </a:solidFill>
                        </a:rPr>
                        <a:t>          SSD  </a:t>
                      </a:r>
                    </a:p>
                  </a:txBody>
                  <a:tcPr>
                    <a:solidFill>
                      <a:schemeClr val="accent1">
                        <a:lumMod val="60000"/>
                        <a:lumOff val="40000"/>
                      </a:schemeClr>
                    </a:solidFill>
                  </a:tcPr>
                </a:tc>
                <a:tc>
                  <a:txBody>
                    <a:bodyPr/>
                    <a:lstStyle/>
                    <a:p>
                      <a:pPr algn="l"/>
                      <a:r>
                        <a:rPr lang="en-US" sz="4100" dirty="0">
                          <a:solidFill>
                            <a:schemeClr val="bg2">
                              <a:lumMod val="25000"/>
                            </a:schemeClr>
                          </a:solidFill>
                        </a:rPr>
                        <a:t>    HDD</a:t>
                      </a:r>
                    </a:p>
                  </a:txBody>
                  <a:tcPr>
                    <a:solidFill>
                      <a:schemeClr val="accent1">
                        <a:lumMod val="60000"/>
                        <a:lumOff val="40000"/>
                      </a:schemeClr>
                    </a:solidFill>
                  </a:tcPr>
                </a:tc>
                <a:extLst>
                  <a:ext uri="{0D108BD9-81ED-4DB2-BD59-A6C34878D82A}">
                    <a16:rowId xmlns:a16="http://schemas.microsoft.com/office/drawing/2014/main" val="4064157643"/>
                  </a:ext>
                </a:extLst>
              </a:tr>
              <a:tr h="433563">
                <a:tc>
                  <a:txBody>
                    <a:bodyPr/>
                    <a:lstStyle/>
                    <a:p>
                      <a:pPr lvl="0" algn="l"/>
                      <a:r>
                        <a:rPr lang="en-US" sz="1800" kern="1200" dirty="0">
                          <a:solidFill>
                            <a:schemeClr val="bg2">
                              <a:lumMod val="25000"/>
                            </a:schemeClr>
                          </a:solidFill>
                          <a:effectLst/>
                          <a:latin typeface="Bahnschrift" panose="020B0502040204020203" pitchFamily="34" charset="0"/>
                          <a:ea typeface="+mn-ea"/>
                          <a:cs typeface="+mn-cs"/>
                        </a:rPr>
                        <a:t>faster                                ✅</a:t>
                      </a:r>
                    </a:p>
                  </a:txBody>
                  <a:tcPr/>
                </a:tc>
                <a:tc>
                  <a:txBody>
                    <a:bodyPr/>
                    <a:lstStyle/>
                    <a:p>
                      <a:pPr lvl="0"/>
                      <a:r>
                        <a:rPr lang="en-US" dirty="0">
                          <a:solidFill>
                            <a:schemeClr val="bg2">
                              <a:lumMod val="25000"/>
                            </a:schemeClr>
                          </a:solidFill>
                          <a:latin typeface="Bahnschrift" panose="020B0502040204020203" pitchFamily="34" charset="0"/>
                        </a:rPr>
                        <a:t>❌  slower</a:t>
                      </a:r>
                    </a:p>
                  </a:txBody>
                  <a:tcPr/>
                </a:tc>
                <a:extLst>
                  <a:ext uri="{0D108BD9-81ED-4DB2-BD59-A6C34878D82A}">
                    <a16:rowId xmlns:a16="http://schemas.microsoft.com/office/drawing/2014/main" val="1096880172"/>
                  </a:ext>
                </a:extLst>
              </a:tr>
              <a:tr h="4335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bg2">
                              <a:lumMod val="25000"/>
                            </a:schemeClr>
                          </a:solidFill>
                          <a:effectLst/>
                          <a:latin typeface="Bahnschrift" panose="020B0502040204020203" pitchFamily="34" charset="0"/>
                          <a:ea typeface="+mn-ea"/>
                          <a:cs typeface="+mn-cs"/>
                        </a:rPr>
                        <a:t>more expensive               ❌</a:t>
                      </a:r>
                    </a:p>
                  </a:txBody>
                  <a:tcPr/>
                </a:tc>
                <a:tc>
                  <a:txBody>
                    <a:bodyPr/>
                    <a:lstStyle/>
                    <a:p>
                      <a:pPr lvl="0"/>
                      <a:r>
                        <a:rPr lang="en-US" dirty="0">
                          <a:solidFill>
                            <a:schemeClr val="bg2">
                              <a:lumMod val="25000"/>
                            </a:schemeClr>
                          </a:solidFill>
                          <a:latin typeface="Bahnschrift" panose="020B0502040204020203" pitchFamily="34" charset="0"/>
                        </a:rPr>
                        <a:t>✅ cheaper</a:t>
                      </a:r>
                    </a:p>
                  </a:txBody>
                  <a:tcPr/>
                </a:tc>
                <a:extLst>
                  <a:ext uri="{0D108BD9-81ED-4DB2-BD59-A6C34878D82A}">
                    <a16:rowId xmlns:a16="http://schemas.microsoft.com/office/drawing/2014/main" val="3952053059"/>
                  </a:ext>
                </a:extLst>
              </a:tr>
              <a:tr h="748343">
                <a:tc>
                  <a:txBody>
                    <a:bodyPr/>
                    <a:lstStyle/>
                    <a:p>
                      <a:pPr lvl="0" algn="l"/>
                      <a:r>
                        <a:rPr lang="en-US" sz="1800" kern="1200" dirty="0">
                          <a:solidFill>
                            <a:schemeClr val="bg2">
                              <a:lumMod val="25000"/>
                            </a:schemeClr>
                          </a:solidFill>
                          <a:effectLst/>
                          <a:latin typeface="Bahnschrift" panose="020B0502040204020203" pitchFamily="34" charset="0"/>
                          <a:ea typeface="+mn-ea"/>
                          <a:cs typeface="+mn-cs"/>
                        </a:rPr>
                        <a:t>non-mechanical (flash)</a:t>
                      </a:r>
                    </a:p>
                    <a:p>
                      <a:pPr lvl="0" algn="l"/>
                      <a:r>
                        <a:rPr lang="en-US" sz="1800" kern="1200" dirty="0">
                          <a:solidFill>
                            <a:schemeClr val="bg2">
                              <a:lumMod val="25000"/>
                            </a:schemeClr>
                          </a:solidFill>
                          <a:effectLst/>
                          <a:latin typeface="Bahnschrift" panose="020B0502040204020203" pitchFamily="34" charset="0"/>
                          <a:ea typeface="+mn-ea"/>
                          <a:cs typeface="+mn-cs"/>
                        </a:rPr>
                        <a:t>shock-resistant               ✅</a:t>
                      </a:r>
                    </a:p>
                  </a:txBody>
                  <a:tcPr/>
                </a:tc>
                <a:tc>
                  <a:txBody>
                    <a:bodyPr/>
                    <a:lstStyle/>
                    <a:p>
                      <a:pPr marL="285750" lvl="0" indent="0">
                        <a:tabLst/>
                      </a:pPr>
                      <a:r>
                        <a:rPr lang="en-US" dirty="0">
                          <a:solidFill>
                            <a:schemeClr val="bg2">
                              <a:lumMod val="25000"/>
                            </a:schemeClr>
                          </a:solidFill>
                          <a:latin typeface="Bahnschrift" panose="020B0502040204020203" pitchFamily="34" charset="0"/>
                        </a:rPr>
                        <a:t>mechanical (moving</a:t>
                      </a:r>
                    </a:p>
                    <a:p>
                      <a:pPr marL="9525" lvl="0" indent="0">
                        <a:tabLst/>
                      </a:pPr>
                      <a:r>
                        <a:rPr lang="en-US" dirty="0">
                          <a:solidFill>
                            <a:schemeClr val="bg2">
                              <a:lumMod val="25000"/>
                            </a:schemeClr>
                          </a:solidFill>
                          <a:latin typeface="Bahnschrift" panose="020B0502040204020203" pitchFamily="34" charset="0"/>
                        </a:rPr>
                        <a:t>❌ parts wear out)</a:t>
                      </a:r>
                    </a:p>
                  </a:txBody>
                  <a:tcPr/>
                </a:tc>
                <a:extLst>
                  <a:ext uri="{0D108BD9-81ED-4DB2-BD59-A6C34878D82A}">
                    <a16:rowId xmlns:a16="http://schemas.microsoft.com/office/drawing/2014/main" val="1434951522"/>
                  </a:ext>
                </a:extLst>
              </a:tr>
              <a:tr h="16396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bg2">
                            <a:lumMod val="25000"/>
                          </a:schemeClr>
                        </a:solidFill>
                        <a:effectLst/>
                        <a:latin typeface="Bahnschrift"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bg2">
                              <a:lumMod val="25000"/>
                            </a:schemeClr>
                          </a:solidFill>
                          <a:effectLst/>
                          <a:latin typeface="Bahnschrift" panose="020B0502040204020203" pitchFamily="34" charset="0"/>
                          <a:ea typeface="+mn-ea"/>
                          <a:cs typeface="+mn-cs"/>
                        </a:rPr>
                        <a:t>best for storing operating systems, gaming apps, &amp; frequently used files</a:t>
                      </a:r>
                    </a:p>
                  </a:txBody>
                  <a:tcPr/>
                </a:tc>
                <a:tc>
                  <a:txBody>
                    <a:bodyPr/>
                    <a:lstStyle/>
                    <a:p>
                      <a:pPr lvl="0"/>
                      <a:endParaRPr lang="en-US" dirty="0">
                        <a:solidFill>
                          <a:schemeClr val="bg2">
                            <a:lumMod val="25000"/>
                          </a:schemeClr>
                        </a:solidFill>
                        <a:latin typeface="Bahnschrift" panose="020B0502040204020203" pitchFamily="34" charset="0"/>
                      </a:endParaRPr>
                    </a:p>
                    <a:p>
                      <a:pPr lvl="0"/>
                      <a:r>
                        <a:rPr lang="en-US" dirty="0">
                          <a:solidFill>
                            <a:schemeClr val="bg2">
                              <a:lumMod val="25000"/>
                            </a:schemeClr>
                          </a:solidFill>
                          <a:latin typeface="Bahnschrift" panose="020B0502040204020203" pitchFamily="34" charset="0"/>
                        </a:rPr>
                        <a:t>best for storing extra data, such as movies, photos, &amp; documents</a:t>
                      </a:r>
                    </a:p>
                  </a:txBody>
                  <a:tcPr/>
                </a:tc>
                <a:extLst>
                  <a:ext uri="{0D108BD9-81ED-4DB2-BD59-A6C34878D82A}">
                    <a16:rowId xmlns:a16="http://schemas.microsoft.com/office/drawing/2014/main" val="721320953"/>
                  </a:ext>
                </a:extLst>
              </a:tr>
            </a:tbl>
          </a:graphicData>
        </a:graphic>
      </p:graphicFrame>
      <p:pic>
        <p:nvPicPr>
          <p:cNvPr id="4" name="Google Shape;274;p7">
            <a:extLst>
              <a:ext uri="{FF2B5EF4-FFF2-40B4-BE49-F238E27FC236}">
                <a16:creationId xmlns:a16="http://schemas.microsoft.com/office/drawing/2014/main" id="{B9C11B1E-F340-FFD5-8CEC-59E236BCA861}"/>
              </a:ext>
            </a:extLst>
          </p:cNvPr>
          <p:cNvPicPr preferRelativeResize="0"/>
          <p:nvPr/>
        </p:nvPicPr>
        <p:blipFill rotWithShape="1">
          <a:blip r:embed="rId3">
            <a:alphaModFix/>
          </a:blip>
          <a:srcRect/>
          <a:stretch/>
        </p:blipFill>
        <p:spPr>
          <a:xfrm rot="-355485">
            <a:off x="5443042" y="1514232"/>
            <a:ext cx="1995900" cy="1642854"/>
          </a:xfrm>
          <a:prstGeom prst="rect">
            <a:avLst/>
          </a:prstGeom>
          <a:noFill/>
          <a:ln>
            <a:noFill/>
          </a:ln>
        </p:spPr>
      </p:pic>
      <p:pic>
        <p:nvPicPr>
          <p:cNvPr id="5" name="Google Shape;275;p7">
            <a:extLst>
              <a:ext uri="{FF2B5EF4-FFF2-40B4-BE49-F238E27FC236}">
                <a16:creationId xmlns:a16="http://schemas.microsoft.com/office/drawing/2014/main" id="{336B216F-CD51-82B6-ABB0-813A1339C2F9}"/>
              </a:ext>
            </a:extLst>
          </p:cNvPr>
          <p:cNvPicPr preferRelativeResize="0"/>
          <p:nvPr/>
        </p:nvPicPr>
        <p:blipFill rotWithShape="1">
          <a:blip r:embed="rId4">
            <a:alphaModFix/>
          </a:blip>
          <a:srcRect/>
          <a:stretch/>
        </p:blipFill>
        <p:spPr>
          <a:xfrm rot="13162639">
            <a:off x="861921" y="1830693"/>
            <a:ext cx="1665082" cy="996417"/>
          </a:xfrm>
          <a:prstGeom prst="rect">
            <a:avLst/>
          </a:prstGeom>
          <a:noFill/>
          <a:ln>
            <a:noFill/>
          </a:ln>
        </p:spPr>
      </p:pic>
      <p:sp>
        <p:nvSpPr>
          <p:cNvPr id="6" name="Oval 5">
            <a:extLst>
              <a:ext uri="{FF2B5EF4-FFF2-40B4-BE49-F238E27FC236}">
                <a16:creationId xmlns:a16="http://schemas.microsoft.com/office/drawing/2014/main" id="{64018BA1-ACE4-39D9-104B-84F250FBE3FE}"/>
              </a:ext>
            </a:extLst>
          </p:cNvPr>
          <p:cNvSpPr/>
          <p:nvPr/>
        </p:nvSpPr>
        <p:spPr>
          <a:xfrm>
            <a:off x="3642799" y="1837070"/>
            <a:ext cx="710921" cy="7109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100" dirty="0">
                <a:solidFill>
                  <a:srgbClr val="6C234D"/>
                </a:solidFill>
                <a:latin typeface="Bahnschrift" panose="020B0502040204020203" pitchFamily="34" charset="0"/>
              </a:rPr>
              <a:t>VS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89DB0-1732-42DC-8BDD-53D50AE669AB}"/>
              </a:ext>
            </a:extLst>
          </p:cNvPr>
          <p:cNvSpPr>
            <a:spLocks noGrp="1"/>
          </p:cNvSpPr>
          <p:nvPr>
            <p:ph type="title"/>
          </p:nvPr>
        </p:nvSpPr>
        <p:spPr/>
        <p:txBody>
          <a:bodyPr/>
          <a:lstStyle/>
          <a:p>
            <a:r>
              <a:rPr lang="en-US" dirty="0"/>
              <a:t>HTML Elements</a:t>
            </a:r>
          </a:p>
        </p:txBody>
      </p:sp>
      <p:sp>
        <p:nvSpPr>
          <p:cNvPr id="3" name="Text Placeholder 2">
            <a:extLst>
              <a:ext uri="{FF2B5EF4-FFF2-40B4-BE49-F238E27FC236}">
                <a16:creationId xmlns:a16="http://schemas.microsoft.com/office/drawing/2014/main" id="{D877B6FA-FCFD-402D-8DC6-EF24042351ED}"/>
              </a:ext>
            </a:extLst>
          </p:cNvPr>
          <p:cNvSpPr>
            <a:spLocks noGrp="1"/>
          </p:cNvSpPr>
          <p:nvPr>
            <p:ph type="body" idx="1"/>
          </p:nvPr>
        </p:nvSpPr>
        <p:spPr>
          <a:xfrm>
            <a:off x="3200400" y="3695700"/>
            <a:ext cx="7480300" cy="1168400"/>
          </a:xfrm>
          <a:noFill/>
          <a:ln>
            <a:solidFill>
              <a:schemeClr val="tx2">
                <a:lumMod val="40000"/>
                <a:lumOff val="60000"/>
              </a:schemeClr>
            </a:solidFill>
          </a:ln>
        </p:spPr>
        <p:txBody>
          <a:bodyPr>
            <a:normAutofit/>
          </a:bodyPr>
          <a:lstStyle/>
          <a:p>
            <a:pPr marL="0" indent="0">
              <a:buNone/>
            </a:pPr>
            <a:r>
              <a:rPr lang="en-US" sz="2800" dirty="0">
                <a:solidFill>
                  <a:schemeClr val="bg2">
                    <a:lumMod val="25000"/>
                  </a:schemeClr>
                </a:solidFill>
              </a:rPr>
              <a:t>HTML has many elements that are defined to create documents for the web</a:t>
            </a:r>
          </a:p>
        </p:txBody>
      </p:sp>
      <p:sp>
        <p:nvSpPr>
          <p:cNvPr id="5" name="TextBox 4">
            <a:extLst>
              <a:ext uri="{FF2B5EF4-FFF2-40B4-BE49-F238E27FC236}">
                <a16:creationId xmlns:a16="http://schemas.microsoft.com/office/drawing/2014/main" id="{9AE5BA33-0D24-DE19-9EC1-A093361FE77F}"/>
              </a:ext>
            </a:extLst>
          </p:cNvPr>
          <p:cNvSpPr txBox="1"/>
          <p:nvPr/>
        </p:nvSpPr>
        <p:spPr>
          <a:xfrm>
            <a:off x="3086100" y="2974201"/>
            <a:ext cx="5041900" cy="553998"/>
          </a:xfrm>
          <a:prstGeom prst="rect">
            <a:avLst/>
          </a:prstGeom>
          <a:noFill/>
        </p:spPr>
        <p:txBody>
          <a:bodyPr wrap="square">
            <a:spAutoFit/>
          </a:bodyPr>
          <a:lstStyle/>
          <a:p>
            <a:r>
              <a:rPr lang="en-US" sz="3000" b="1" dirty="0">
                <a:solidFill>
                  <a:schemeClr val="accent2"/>
                </a:solidFill>
              </a:rPr>
              <a:t>Defining document structure</a:t>
            </a:r>
          </a:p>
        </p:txBody>
      </p:sp>
    </p:spTree>
    <p:extLst>
      <p:ext uri="{BB962C8B-B14F-4D97-AF65-F5344CB8AC3E}">
        <p14:creationId xmlns:p14="http://schemas.microsoft.com/office/powerpoint/2010/main" val="2797815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5" name="Rounded Rectangle 8">
            <a:extLst>
              <a:ext uri="{FF2B5EF4-FFF2-40B4-BE49-F238E27FC236}">
                <a16:creationId xmlns:a16="http://schemas.microsoft.com/office/drawing/2014/main" id="{615A21D3-F245-281C-EECE-F789882274A7}"/>
              </a:ext>
              <a:ext uri="{C183D7F6-B498-43B3-948B-1728B52AA6E4}">
                <adec:decorative xmlns:adec="http://schemas.microsoft.com/office/drawing/2017/decorative" val="1"/>
              </a:ext>
            </a:extLst>
          </p:cNvPr>
          <p:cNvSpPr/>
          <p:nvPr/>
        </p:nvSpPr>
        <p:spPr>
          <a:xfrm>
            <a:off x="2458616" y="5260205"/>
            <a:ext cx="5961484" cy="942291"/>
          </a:xfrm>
          <a:custGeom>
            <a:avLst/>
            <a:gdLst>
              <a:gd name="csX0" fmla="*/ 0 w 5961484"/>
              <a:gd name="csY0" fmla="*/ 57913 h 942291"/>
              <a:gd name="csX1" fmla="*/ 57913 w 5961484"/>
              <a:gd name="csY1" fmla="*/ 0 h 942291"/>
              <a:gd name="csX2" fmla="*/ 700935 w 5961484"/>
              <a:gd name="csY2" fmla="*/ 0 h 942291"/>
              <a:gd name="csX3" fmla="*/ 1110131 w 5961484"/>
              <a:gd name="csY3" fmla="*/ 0 h 942291"/>
              <a:gd name="csX4" fmla="*/ 1577784 w 5961484"/>
              <a:gd name="csY4" fmla="*/ 0 h 942291"/>
              <a:gd name="csX5" fmla="*/ 2220806 w 5961484"/>
              <a:gd name="csY5" fmla="*/ 0 h 942291"/>
              <a:gd name="csX6" fmla="*/ 2688459 w 5961484"/>
              <a:gd name="csY6" fmla="*/ 0 h 942291"/>
              <a:gd name="csX7" fmla="*/ 3097655 w 5961484"/>
              <a:gd name="csY7" fmla="*/ 0 h 942291"/>
              <a:gd name="csX8" fmla="*/ 3565308 w 5961484"/>
              <a:gd name="csY8" fmla="*/ 0 h 942291"/>
              <a:gd name="csX9" fmla="*/ 4091417 w 5961484"/>
              <a:gd name="csY9" fmla="*/ 0 h 942291"/>
              <a:gd name="csX10" fmla="*/ 4675983 w 5961484"/>
              <a:gd name="csY10" fmla="*/ 0 h 942291"/>
              <a:gd name="csX11" fmla="*/ 5143635 w 5961484"/>
              <a:gd name="csY11" fmla="*/ 0 h 942291"/>
              <a:gd name="csX12" fmla="*/ 5903571 w 5961484"/>
              <a:gd name="csY12" fmla="*/ 0 h 942291"/>
              <a:gd name="csX13" fmla="*/ 5961484 w 5961484"/>
              <a:gd name="csY13" fmla="*/ 57913 h 942291"/>
              <a:gd name="csX14" fmla="*/ 5961484 w 5961484"/>
              <a:gd name="csY14" fmla="*/ 446352 h 942291"/>
              <a:gd name="csX15" fmla="*/ 5961484 w 5961484"/>
              <a:gd name="csY15" fmla="*/ 884378 h 942291"/>
              <a:gd name="csX16" fmla="*/ 5903571 w 5961484"/>
              <a:gd name="csY16" fmla="*/ 942291 h 942291"/>
              <a:gd name="csX17" fmla="*/ 5377462 w 5961484"/>
              <a:gd name="csY17" fmla="*/ 942291 h 942291"/>
              <a:gd name="csX18" fmla="*/ 4968266 w 5961484"/>
              <a:gd name="csY18" fmla="*/ 942291 h 942291"/>
              <a:gd name="csX19" fmla="*/ 4266787 w 5961484"/>
              <a:gd name="csY19" fmla="*/ 942291 h 942291"/>
              <a:gd name="csX20" fmla="*/ 3682221 w 5961484"/>
              <a:gd name="csY20" fmla="*/ 942291 h 942291"/>
              <a:gd name="csX21" fmla="*/ 2980742 w 5961484"/>
              <a:gd name="csY21" fmla="*/ 942291 h 942291"/>
              <a:gd name="csX22" fmla="*/ 2454633 w 5961484"/>
              <a:gd name="csY22" fmla="*/ 942291 h 942291"/>
              <a:gd name="csX23" fmla="*/ 1986980 w 5961484"/>
              <a:gd name="csY23" fmla="*/ 942291 h 942291"/>
              <a:gd name="csX24" fmla="*/ 1402414 w 5961484"/>
              <a:gd name="csY24" fmla="*/ 942291 h 942291"/>
              <a:gd name="csX25" fmla="*/ 759392 w 5961484"/>
              <a:gd name="csY25" fmla="*/ 942291 h 942291"/>
              <a:gd name="csX26" fmla="*/ 57913 w 5961484"/>
              <a:gd name="csY26" fmla="*/ 942291 h 942291"/>
              <a:gd name="csX27" fmla="*/ 0 w 5961484"/>
              <a:gd name="csY27" fmla="*/ 884378 h 942291"/>
              <a:gd name="csX28" fmla="*/ 0 w 5961484"/>
              <a:gd name="csY28" fmla="*/ 462881 h 942291"/>
              <a:gd name="csX29" fmla="*/ 0 w 5961484"/>
              <a:gd name="csY29" fmla="*/ 57913 h 94229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Lst>
            <a:rect l="l" t="t" r="r" b="b"/>
            <a:pathLst>
              <a:path w="5961484" h="942291" fill="none" extrusionOk="0">
                <a:moveTo>
                  <a:pt x="0" y="57913"/>
                </a:moveTo>
                <a:cubicBezTo>
                  <a:pt x="-2918" y="28883"/>
                  <a:pt x="23089" y="6078"/>
                  <a:pt x="57913" y="0"/>
                </a:cubicBezTo>
                <a:cubicBezTo>
                  <a:pt x="347453" y="-59474"/>
                  <a:pt x="565280" y="18813"/>
                  <a:pt x="700935" y="0"/>
                </a:cubicBezTo>
                <a:cubicBezTo>
                  <a:pt x="836590" y="-18813"/>
                  <a:pt x="943864" y="32133"/>
                  <a:pt x="1110131" y="0"/>
                </a:cubicBezTo>
                <a:cubicBezTo>
                  <a:pt x="1276398" y="-32133"/>
                  <a:pt x="1436238" y="18821"/>
                  <a:pt x="1577784" y="0"/>
                </a:cubicBezTo>
                <a:cubicBezTo>
                  <a:pt x="1719330" y="-18821"/>
                  <a:pt x="2046781" y="34848"/>
                  <a:pt x="2220806" y="0"/>
                </a:cubicBezTo>
                <a:cubicBezTo>
                  <a:pt x="2394831" y="-34848"/>
                  <a:pt x="2455711" y="13501"/>
                  <a:pt x="2688459" y="0"/>
                </a:cubicBezTo>
                <a:cubicBezTo>
                  <a:pt x="2921207" y="-13501"/>
                  <a:pt x="3009778" y="29691"/>
                  <a:pt x="3097655" y="0"/>
                </a:cubicBezTo>
                <a:cubicBezTo>
                  <a:pt x="3185532" y="-29691"/>
                  <a:pt x="3368310" y="15967"/>
                  <a:pt x="3565308" y="0"/>
                </a:cubicBezTo>
                <a:cubicBezTo>
                  <a:pt x="3762306" y="-15967"/>
                  <a:pt x="3831949" y="7087"/>
                  <a:pt x="4091417" y="0"/>
                </a:cubicBezTo>
                <a:cubicBezTo>
                  <a:pt x="4350885" y="-7087"/>
                  <a:pt x="4438406" y="51692"/>
                  <a:pt x="4675983" y="0"/>
                </a:cubicBezTo>
                <a:cubicBezTo>
                  <a:pt x="4913560" y="-51692"/>
                  <a:pt x="5037874" y="22859"/>
                  <a:pt x="5143635" y="0"/>
                </a:cubicBezTo>
                <a:cubicBezTo>
                  <a:pt x="5249396" y="-22859"/>
                  <a:pt x="5686105" y="52356"/>
                  <a:pt x="5903571" y="0"/>
                </a:cubicBezTo>
                <a:cubicBezTo>
                  <a:pt x="5934855" y="-1251"/>
                  <a:pt x="5960536" y="26370"/>
                  <a:pt x="5961484" y="57913"/>
                </a:cubicBezTo>
                <a:cubicBezTo>
                  <a:pt x="5995226" y="216818"/>
                  <a:pt x="5950475" y="357143"/>
                  <a:pt x="5961484" y="446352"/>
                </a:cubicBezTo>
                <a:cubicBezTo>
                  <a:pt x="5972493" y="535561"/>
                  <a:pt x="5923464" y="700643"/>
                  <a:pt x="5961484" y="884378"/>
                </a:cubicBezTo>
                <a:cubicBezTo>
                  <a:pt x="5964565" y="916890"/>
                  <a:pt x="5928421" y="944901"/>
                  <a:pt x="5903571" y="942291"/>
                </a:cubicBezTo>
                <a:cubicBezTo>
                  <a:pt x="5662526" y="948305"/>
                  <a:pt x="5491492" y="936128"/>
                  <a:pt x="5377462" y="942291"/>
                </a:cubicBezTo>
                <a:cubicBezTo>
                  <a:pt x="5263432" y="948454"/>
                  <a:pt x="5165391" y="937090"/>
                  <a:pt x="4968266" y="942291"/>
                </a:cubicBezTo>
                <a:cubicBezTo>
                  <a:pt x="4771141" y="947492"/>
                  <a:pt x="4566081" y="883564"/>
                  <a:pt x="4266787" y="942291"/>
                </a:cubicBezTo>
                <a:cubicBezTo>
                  <a:pt x="3967493" y="1001018"/>
                  <a:pt x="3939426" y="897503"/>
                  <a:pt x="3682221" y="942291"/>
                </a:cubicBezTo>
                <a:cubicBezTo>
                  <a:pt x="3425016" y="987079"/>
                  <a:pt x="3320658" y="864984"/>
                  <a:pt x="2980742" y="942291"/>
                </a:cubicBezTo>
                <a:cubicBezTo>
                  <a:pt x="2640826" y="1019598"/>
                  <a:pt x="2694448" y="935798"/>
                  <a:pt x="2454633" y="942291"/>
                </a:cubicBezTo>
                <a:cubicBezTo>
                  <a:pt x="2214818" y="948784"/>
                  <a:pt x="2144805" y="936744"/>
                  <a:pt x="1986980" y="942291"/>
                </a:cubicBezTo>
                <a:cubicBezTo>
                  <a:pt x="1829155" y="947838"/>
                  <a:pt x="1633401" y="876202"/>
                  <a:pt x="1402414" y="942291"/>
                </a:cubicBezTo>
                <a:cubicBezTo>
                  <a:pt x="1171427" y="1008380"/>
                  <a:pt x="984379" y="917048"/>
                  <a:pt x="759392" y="942291"/>
                </a:cubicBezTo>
                <a:cubicBezTo>
                  <a:pt x="534405" y="967534"/>
                  <a:pt x="301900" y="881279"/>
                  <a:pt x="57913" y="942291"/>
                </a:cubicBezTo>
                <a:cubicBezTo>
                  <a:pt x="25706" y="945671"/>
                  <a:pt x="-883" y="915588"/>
                  <a:pt x="0" y="884378"/>
                </a:cubicBezTo>
                <a:cubicBezTo>
                  <a:pt x="-14811" y="747338"/>
                  <a:pt x="2425" y="594164"/>
                  <a:pt x="0" y="462881"/>
                </a:cubicBezTo>
                <a:cubicBezTo>
                  <a:pt x="-2425" y="331598"/>
                  <a:pt x="34094" y="181109"/>
                  <a:pt x="0" y="57913"/>
                </a:cubicBezTo>
                <a:close/>
              </a:path>
              <a:path w="5961484" h="942291" stroke="0" extrusionOk="0">
                <a:moveTo>
                  <a:pt x="0" y="57913"/>
                </a:moveTo>
                <a:cubicBezTo>
                  <a:pt x="-3708" y="23642"/>
                  <a:pt x="20759" y="1940"/>
                  <a:pt x="57913" y="0"/>
                </a:cubicBezTo>
                <a:cubicBezTo>
                  <a:pt x="304622" y="-69311"/>
                  <a:pt x="442839" y="74192"/>
                  <a:pt x="759392" y="0"/>
                </a:cubicBezTo>
                <a:cubicBezTo>
                  <a:pt x="1075945" y="-74192"/>
                  <a:pt x="1137814" y="24106"/>
                  <a:pt x="1285501" y="0"/>
                </a:cubicBezTo>
                <a:cubicBezTo>
                  <a:pt x="1433188" y="-24106"/>
                  <a:pt x="1546576" y="22843"/>
                  <a:pt x="1753154" y="0"/>
                </a:cubicBezTo>
                <a:cubicBezTo>
                  <a:pt x="1959732" y="-22843"/>
                  <a:pt x="2127049" y="62190"/>
                  <a:pt x="2396176" y="0"/>
                </a:cubicBezTo>
                <a:cubicBezTo>
                  <a:pt x="2665303" y="-62190"/>
                  <a:pt x="2714954" y="19446"/>
                  <a:pt x="2922285" y="0"/>
                </a:cubicBezTo>
                <a:cubicBezTo>
                  <a:pt x="3129616" y="-19446"/>
                  <a:pt x="3362407" y="34906"/>
                  <a:pt x="3623764" y="0"/>
                </a:cubicBezTo>
                <a:cubicBezTo>
                  <a:pt x="3885121" y="-34906"/>
                  <a:pt x="3957143" y="10293"/>
                  <a:pt x="4091417" y="0"/>
                </a:cubicBezTo>
                <a:cubicBezTo>
                  <a:pt x="4225691" y="-10293"/>
                  <a:pt x="4500703" y="22019"/>
                  <a:pt x="4792896" y="0"/>
                </a:cubicBezTo>
                <a:cubicBezTo>
                  <a:pt x="5085089" y="-22019"/>
                  <a:pt x="5029247" y="39032"/>
                  <a:pt x="5202092" y="0"/>
                </a:cubicBezTo>
                <a:cubicBezTo>
                  <a:pt x="5374937" y="-39032"/>
                  <a:pt x="5569916" y="26884"/>
                  <a:pt x="5903571" y="0"/>
                </a:cubicBezTo>
                <a:cubicBezTo>
                  <a:pt x="5937999" y="3639"/>
                  <a:pt x="5961803" y="29228"/>
                  <a:pt x="5961484" y="57913"/>
                </a:cubicBezTo>
                <a:cubicBezTo>
                  <a:pt x="5971176" y="149841"/>
                  <a:pt x="5922563" y="339783"/>
                  <a:pt x="5961484" y="446352"/>
                </a:cubicBezTo>
                <a:cubicBezTo>
                  <a:pt x="6000405" y="552921"/>
                  <a:pt x="5948577" y="703367"/>
                  <a:pt x="5961484" y="884378"/>
                </a:cubicBezTo>
                <a:cubicBezTo>
                  <a:pt x="5959046" y="916762"/>
                  <a:pt x="5928834" y="937653"/>
                  <a:pt x="5903571" y="942291"/>
                </a:cubicBezTo>
                <a:cubicBezTo>
                  <a:pt x="5717515" y="948692"/>
                  <a:pt x="5515978" y="904033"/>
                  <a:pt x="5260549" y="942291"/>
                </a:cubicBezTo>
                <a:cubicBezTo>
                  <a:pt x="5005120" y="980549"/>
                  <a:pt x="4881113" y="938800"/>
                  <a:pt x="4675983" y="942291"/>
                </a:cubicBezTo>
                <a:cubicBezTo>
                  <a:pt x="4470853" y="945782"/>
                  <a:pt x="4390467" y="895990"/>
                  <a:pt x="4266787" y="942291"/>
                </a:cubicBezTo>
                <a:cubicBezTo>
                  <a:pt x="4143107" y="988592"/>
                  <a:pt x="3902830" y="905806"/>
                  <a:pt x="3799134" y="942291"/>
                </a:cubicBezTo>
                <a:cubicBezTo>
                  <a:pt x="3695438" y="978776"/>
                  <a:pt x="3367343" y="877253"/>
                  <a:pt x="3097655" y="942291"/>
                </a:cubicBezTo>
                <a:cubicBezTo>
                  <a:pt x="2827967" y="1007329"/>
                  <a:pt x="2749484" y="938231"/>
                  <a:pt x="2513089" y="942291"/>
                </a:cubicBezTo>
                <a:cubicBezTo>
                  <a:pt x="2276694" y="946351"/>
                  <a:pt x="2195897" y="891794"/>
                  <a:pt x="2045437" y="942291"/>
                </a:cubicBezTo>
                <a:cubicBezTo>
                  <a:pt x="1894977" y="992788"/>
                  <a:pt x="1612038" y="890865"/>
                  <a:pt x="1460871" y="942291"/>
                </a:cubicBezTo>
                <a:cubicBezTo>
                  <a:pt x="1309704" y="993717"/>
                  <a:pt x="1175649" y="919216"/>
                  <a:pt x="1051675" y="942291"/>
                </a:cubicBezTo>
                <a:cubicBezTo>
                  <a:pt x="927701" y="965366"/>
                  <a:pt x="821981" y="907546"/>
                  <a:pt x="642479" y="942291"/>
                </a:cubicBezTo>
                <a:cubicBezTo>
                  <a:pt x="462977" y="977036"/>
                  <a:pt x="238581" y="909970"/>
                  <a:pt x="57913" y="942291"/>
                </a:cubicBezTo>
                <a:cubicBezTo>
                  <a:pt x="34718" y="945367"/>
                  <a:pt x="1822" y="922500"/>
                  <a:pt x="0" y="884378"/>
                </a:cubicBezTo>
                <a:cubicBezTo>
                  <a:pt x="-44162" y="788912"/>
                  <a:pt x="25705" y="624811"/>
                  <a:pt x="0" y="495939"/>
                </a:cubicBezTo>
                <a:cubicBezTo>
                  <a:pt x="-25705" y="367067"/>
                  <a:pt x="22797" y="184295"/>
                  <a:pt x="0" y="57913"/>
                </a:cubicBezTo>
                <a:close/>
              </a:path>
            </a:pathLst>
          </a:custGeom>
          <a:ln>
            <a:extLst>
              <a:ext uri="{C807C97D-BFC1-408E-A445-0C87EB9F89A2}">
                <ask:lineSketchStyleProps xmlns:ask="http://schemas.microsoft.com/office/drawing/2018/sketchyshapes" sd="1219033472">
                  <a:prstGeom prst="roundRect">
                    <a:avLst>
                      <a:gd name="adj" fmla="val 6146"/>
                    </a:avLst>
                  </a:prstGeom>
                  <ask:type>
                    <ask:lineSketchScribble/>
                  </ask:type>
                </ask:lineSketchStyleProps>
              </a:ext>
            </a:extLst>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sp>
        <p:nvSpPr>
          <p:cNvPr id="287" name="Google Shape;287;p8"/>
          <p:cNvSpPr txBox="1">
            <a:spLocks noGrp="1"/>
          </p:cNvSpPr>
          <p:nvPr>
            <p:ph type="title"/>
          </p:nvPr>
        </p:nvSpPr>
        <p:spPr>
          <a:xfrm>
            <a:off x="989400" y="395289"/>
            <a:ext cx="10213200" cy="841572"/>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The Power Supply</a:t>
            </a:r>
            <a:endParaRPr dirty="0"/>
          </a:p>
        </p:txBody>
      </p:sp>
      <p:sp>
        <p:nvSpPr>
          <p:cNvPr id="288" name="Google Shape;288;p8"/>
          <p:cNvSpPr txBox="1">
            <a:spLocks noGrp="1"/>
          </p:cNvSpPr>
          <p:nvPr>
            <p:ph type="body" idx="1"/>
          </p:nvPr>
        </p:nvSpPr>
        <p:spPr>
          <a:xfrm>
            <a:off x="989400" y="1335403"/>
            <a:ext cx="10213200" cy="587256"/>
          </a:xfrm>
          <a:prstGeom prst="rect">
            <a:avLst/>
          </a:prstGeom>
          <a:noFill/>
          <a:ln>
            <a:noFill/>
          </a:ln>
        </p:spPr>
        <p:txBody>
          <a:bodyPr spcFirstLastPara="1" wrap="square" lIns="91425" tIns="45700" rIns="91425" bIns="45700" anchor="t" anchorCtr="0">
            <a:normAutofit fontScale="77500" lnSpcReduction="20000"/>
          </a:bodyPr>
          <a:lstStyle/>
          <a:p>
            <a:pPr marL="0" lvl="0" indent="0" algn="l" rtl="0">
              <a:lnSpc>
                <a:spcPct val="150000"/>
              </a:lnSpc>
              <a:spcBef>
                <a:spcPts val="0"/>
              </a:spcBef>
              <a:spcAft>
                <a:spcPts val="0"/>
              </a:spcAft>
              <a:buSzPts val="2000"/>
              <a:buNone/>
            </a:pPr>
            <a:r>
              <a:rPr lang="en-US" dirty="0"/>
              <a:t>Converts AC power from the wall into DC current.</a:t>
            </a:r>
            <a:endParaRPr dirty="0"/>
          </a:p>
        </p:txBody>
      </p:sp>
      <p:sp>
        <p:nvSpPr>
          <p:cNvPr id="289" name="Google Shape;289;p8"/>
          <p:cNvSpPr txBox="1"/>
          <p:nvPr/>
        </p:nvSpPr>
        <p:spPr>
          <a:xfrm>
            <a:off x="997234" y="1938708"/>
            <a:ext cx="5106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bg2">
                    <a:lumMod val="25000"/>
                  </a:schemeClr>
                </a:solidFill>
                <a:latin typeface="Bahnschrift" panose="020B0502040204020203" pitchFamily="34" charset="0"/>
                <a:ea typeface="Sorts Mill Goudy"/>
                <a:cs typeface="Sorts Mill Goudy"/>
                <a:sym typeface="Sorts Mill Goudy"/>
              </a:rPr>
              <a:t>Internal:</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sp>
        <p:nvSpPr>
          <p:cNvPr id="290" name="Google Shape;290;p8"/>
          <p:cNvSpPr txBox="1"/>
          <p:nvPr/>
        </p:nvSpPr>
        <p:spPr>
          <a:xfrm>
            <a:off x="6088166" y="1922659"/>
            <a:ext cx="5106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bg2">
                    <a:lumMod val="25000"/>
                  </a:schemeClr>
                </a:solidFill>
                <a:latin typeface="Bahnschrift" panose="020B0502040204020203" pitchFamily="34" charset="0"/>
                <a:ea typeface="Sorts Mill Goudy"/>
                <a:cs typeface="Sorts Mill Goudy"/>
                <a:sym typeface="Sorts Mill Goudy"/>
              </a:rPr>
              <a:t>External:</a:t>
            </a:r>
            <a:endParaRPr sz="1400" b="0" i="0" u="none" strike="noStrike" cap="none" dirty="0">
              <a:solidFill>
                <a:schemeClr val="bg2">
                  <a:lumMod val="25000"/>
                </a:schemeClr>
              </a:solidFill>
              <a:latin typeface="Bahnschrift" panose="020B0502040204020203" pitchFamily="34" charset="0"/>
              <a:ea typeface="Arial"/>
              <a:cs typeface="Arial"/>
              <a:sym typeface="Arial"/>
            </a:endParaRPr>
          </a:p>
        </p:txBody>
      </p:sp>
      <p:pic>
        <p:nvPicPr>
          <p:cNvPr id="291" name="Google Shape;291;p8" descr="A black power adapter with many plugs&#10;&#10;Description automatically generated"/>
          <p:cNvPicPr preferRelativeResize="0"/>
          <p:nvPr/>
        </p:nvPicPr>
        <p:blipFill rotWithShape="1">
          <a:blip r:embed="rId3">
            <a:alphaModFix/>
          </a:blip>
          <a:srcRect/>
          <a:stretch/>
        </p:blipFill>
        <p:spPr>
          <a:xfrm>
            <a:off x="6178608" y="2451055"/>
            <a:ext cx="2674835" cy="2431128"/>
          </a:xfrm>
          <a:prstGeom prst="rect">
            <a:avLst/>
          </a:prstGeom>
          <a:noFill/>
          <a:ln>
            <a:noFill/>
          </a:ln>
        </p:spPr>
      </p:pic>
      <p:pic>
        <p:nvPicPr>
          <p:cNvPr id="292" name="Google Shape;292;p8" descr="A white charger and a cord&#10;&#10;Description automatically generated"/>
          <p:cNvPicPr preferRelativeResize="0"/>
          <p:nvPr/>
        </p:nvPicPr>
        <p:blipFill rotWithShape="1">
          <a:blip r:embed="rId4">
            <a:alphaModFix/>
          </a:blip>
          <a:srcRect/>
          <a:stretch/>
        </p:blipFill>
        <p:spPr>
          <a:xfrm>
            <a:off x="8853443" y="2451056"/>
            <a:ext cx="2431765" cy="2431128"/>
          </a:xfrm>
          <a:prstGeom prst="rect">
            <a:avLst/>
          </a:prstGeom>
          <a:noFill/>
          <a:ln>
            <a:noFill/>
          </a:ln>
        </p:spPr>
      </p:pic>
      <p:pic>
        <p:nvPicPr>
          <p:cNvPr id="294" name="Google Shape;294;p8" descr="A black and white sign with a number&#10;&#10;Description automatically generated"/>
          <p:cNvPicPr preferRelativeResize="0"/>
          <p:nvPr/>
        </p:nvPicPr>
        <p:blipFill rotWithShape="1">
          <a:blip r:embed="rId5">
            <a:alphaModFix/>
          </a:blip>
          <a:srcRect/>
          <a:stretch/>
        </p:blipFill>
        <p:spPr>
          <a:xfrm>
            <a:off x="1554550" y="3623190"/>
            <a:ext cx="771034" cy="998039"/>
          </a:xfrm>
          <a:prstGeom prst="rect">
            <a:avLst/>
          </a:prstGeom>
          <a:noFill/>
          <a:ln>
            <a:noFill/>
          </a:ln>
        </p:spPr>
      </p:pic>
      <p:pic>
        <p:nvPicPr>
          <p:cNvPr id="3" name="Picture 2">
            <a:extLst>
              <a:ext uri="{FF2B5EF4-FFF2-40B4-BE49-F238E27FC236}">
                <a16:creationId xmlns:a16="http://schemas.microsoft.com/office/drawing/2014/main" id="{9ADBC61F-1275-534A-AA33-5DFE81A2DEFE}"/>
              </a:ext>
            </a:extLst>
          </p:cNvPr>
          <p:cNvPicPr>
            <a:picLocks noChangeAspect="1"/>
          </p:cNvPicPr>
          <p:nvPr/>
        </p:nvPicPr>
        <p:blipFill>
          <a:blip r:embed="rId6"/>
          <a:stretch>
            <a:fillRect/>
          </a:stretch>
        </p:blipFill>
        <p:spPr>
          <a:xfrm>
            <a:off x="2057816" y="2324444"/>
            <a:ext cx="2967302" cy="2550025"/>
          </a:xfrm>
          <a:prstGeom prst="rect">
            <a:avLst/>
          </a:prstGeom>
        </p:spPr>
      </p:pic>
      <p:sp>
        <p:nvSpPr>
          <p:cNvPr id="4" name="TextBox 3">
            <a:extLst>
              <a:ext uri="{FF2B5EF4-FFF2-40B4-BE49-F238E27FC236}">
                <a16:creationId xmlns:a16="http://schemas.microsoft.com/office/drawing/2014/main" id="{27CE7246-8703-440F-0F50-51BA97311FC3}"/>
              </a:ext>
            </a:extLst>
          </p:cNvPr>
          <p:cNvSpPr txBox="1"/>
          <p:nvPr/>
        </p:nvSpPr>
        <p:spPr>
          <a:xfrm>
            <a:off x="2552700" y="5252491"/>
            <a:ext cx="5867400" cy="877163"/>
          </a:xfrm>
          <a:prstGeom prst="rect">
            <a:avLst/>
          </a:prstGeom>
          <a:noFill/>
        </p:spPr>
        <p:txBody>
          <a:bodyPr wrap="square" rtlCol="0">
            <a:spAutoFit/>
          </a:bodyPr>
          <a:lstStyle/>
          <a:p>
            <a:r>
              <a:rPr lang="en-US" sz="1700" dirty="0">
                <a:solidFill>
                  <a:schemeClr val="bg2">
                    <a:lumMod val="25000"/>
                  </a:schemeClr>
                </a:solidFill>
                <a:latin typeface="Bahnschrift" panose="020B0502040204020203" pitchFamily="34" charset="0"/>
              </a:rPr>
              <a:t>When it comes to PC power supplies, don’t cheap out. Buy brand name if selecting your own. Not worth damaging your hardware or causing fire.</a:t>
            </a:r>
          </a:p>
        </p:txBody>
      </p:sp>
      <p:sp>
        <p:nvSpPr>
          <p:cNvPr id="7" name="Text Placeholder 3">
            <a:extLst>
              <a:ext uri="{FF2B5EF4-FFF2-40B4-BE49-F238E27FC236}">
                <a16:creationId xmlns:a16="http://schemas.microsoft.com/office/drawing/2014/main" id="{D7C3AE22-839D-E83E-0E98-C11E3535E171}"/>
              </a:ext>
            </a:extLst>
          </p:cNvPr>
          <p:cNvSpPr txBox="1">
            <a:spLocks/>
          </p:cNvSpPr>
          <p:nvPr/>
        </p:nvSpPr>
        <p:spPr>
          <a:xfrm>
            <a:off x="1219616" y="5319394"/>
            <a:ext cx="1130300" cy="823912"/>
          </a:xfrm>
          <a:prstGeom prst="rect">
            <a:avLst/>
          </a:prstGeom>
          <a:solidFill>
            <a:schemeClr val="bg1"/>
          </a:solidFill>
        </p:spPr>
        <p:txBody>
          <a:bodyPr anchor="ct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Bahnschrift"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Bahnschrift"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Bahnschrift"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Bahnschrift"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Bahnschrift"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400" dirty="0">
                <a:solidFill>
                  <a:schemeClr val="accent4"/>
                </a:solidFill>
              </a:rPr>
              <a:t>💯</a:t>
            </a:r>
          </a:p>
          <a:p>
            <a:pPr marL="0" indent="0" algn="ctr">
              <a:buNone/>
            </a:pPr>
            <a:r>
              <a:rPr lang="en-US" sz="3200" b="1" i="1" dirty="0">
                <a:solidFill>
                  <a:schemeClr val="accent4"/>
                </a:solidFill>
              </a:rPr>
              <a:t>Hot Tip: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6">
          <a:extLst>
            <a:ext uri="{FF2B5EF4-FFF2-40B4-BE49-F238E27FC236}">
              <a16:creationId xmlns:a16="http://schemas.microsoft.com/office/drawing/2014/main" id="{4B1D4BAC-2690-8C11-36C1-A59F57EF4F0A}"/>
            </a:ext>
          </a:extLst>
        </p:cNvPr>
        <p:cNvGrpSpPr/>
        <p:nvPr/>
      </p:nvGrpSpPr>
      <p:grpSpPr>
        <a:xfrm>
          <a:off x="0" y="0"/>
          <a:ext cx="0" cy="0"/>
          <a:chOff x="0" y="0"/>
          <a:chExt cx="0" cy="0"/>
        </a:xfrm>
      </p:grpSpPr>
      <p:sp>
        <p:nvSpPr>
          <p:cNvPr id="5" name="Rounded Rectangle 8">
            <a:extLst>
              <a:ext uri="{FF2B5EF4-FFF2-40B4-BE49-F238E27FC236}">
                <a16:creationId xmlns:a16="http://schemas.microsoft.com/office/drawing/2014/main" id="{DABB241F-575F-38B4-4B12-50B852B8FF29}"/>
              </a:ext>
              <a:ext uri="{C183D7F6-B498-43B3-948B-1728B52AA6E4}">
                <adec:decorative xmlns:adec="http://schemas.microsoft.com/office/drawing/2017/decorative" val="1"/>
              </a:ext>
            </a:extLst>
          </p:cNvPr>
          <p:cNvSpPr/>
          <p:nvPr/>
        </p:nvSpPr>
        <p:spPr>
          <a:xfrm>
            <a:off x="2458616" y="5260205"/>
            <a:ext cx="6795916" cy="942291"/>
          </a:xfrm>
          <a:custGeom>
            <a:avLst/>
            <a:gdLst>
              <a:gd name="csX0" fmla="*/ 0 w 6795916"/>
              <a:gd name="csY0" fmla="*/ 57913 h 942291"/>
              <a:gd name="csX1" fmla="*/ 57913 w 6795916"/>
              <a:gd name="csY1" fmla="*/ 0 h 942291"/>
              <a:gd name="csX2" fmla="*/ 480985 w 6795916"/>
              <a:gd name="csY2" fmla="*/ 0 h 942291"/>
              <a:gd name="csX3" fmla="*/ 837257 w 6795916"/>
              <a:gd name="csY3" fmla="*/ 0 h 942291"/>
              <a:gd name="csX4" fmla="*/ 1260329 w 6795916"/>
              <a:gd name="csY4" fmla="*/ 0 h 942291"/>
              <a:gd name="csX5" fmla="*/ 1750202 w 6795916"/>
              <a:gd name="csY5" fmla="*/ 0 h 942291"/>
              <a:gd name="csX6" fmla="*/ 2306877 w 6795916"/>
              <a:gd name="csY6" fmla="*/ 0 h 942291"/>
              <a:gd name="csX7" fmla="*/ 2729949 w 6795916"/>
              <a:gd name="csY7" fmla="*/ 0 h 942291"/>
              <a:gd name="csX8" fmla="*/ 3420225 w 6795916"/>
              <a:gd name="csY8" fmla="*/ 0 h 942291"/>
              <a:gd name="csX9" fmla="*/ 3976899 w 6795916"/>
              <a:gd name="csY9" fmla="*/ 0 h 942291"/>
              <a:gd name="csX10" fmla="*/ 4667175 w 6795916"/>
              <a:gd name="csY10" fmla="*/ 0 h 942291"/>
              <a:gd name="csX11" fmla="*/ 5290650 w 6795916"/>
              <a:gd name="csY11" fmla="*/ 0 h 942291"/>
              <a:gd name="csX12" fmla="*/ 5780523 w 6795916"/>
              <a:gd name="csY12" fmla="*/ 0 h 942291"/>
              <a:gd name="csX13" fmla="*/ 6738003 w 6795916"/>
              <a:gd name="csY13" fmla="*/ 0 h 942291"/>
              <a:gd name="csX14" fmla="*/ 6795916 w 6795916"/>
              <a:gd name="csY14" fmla="*/ 57913 h 942291"/>
              <a:gd name="csX15" fmla="*/ 6795916 w 6795916"/>
              <a:gd name="csY15" fmla="*/ 471146 h 942291"/>
              <a:gd name="csX16" fmla="*/ 6795916 w 6795916"/>
              <a:gd name="csY16" fmla="*/ 884378 h 942291"/>
              <a:gd name="csX17" fmla="*/ 6738003 w 6795916"/>
              <a:gd name="csY17" fmla="*/ 942291 h 942291"/>
              <a:gd name="csX18" fmla="*/ 6047727 w 6795916"/>
              <a:gd name="csY18" fmla="*/ 942291 h 942291"/>
              <a:gd name="csX19" fmla="*/ 5624655 w 6795916"/>
              <a:gd name="csY19" fmla="*/ 942291 h 942291"/>
              <a:gd name="csX20" fmla="*/ 5067981 w 6795916"/>
              <a:gd name="csY20" fmla="*/ 942291 h 942291"/>
              <a:gd name="csX21" fmla="*/ 4444505 w 6795916"/>
              <a:gd name="csY21" fmla="*/ 942291 h 942291"/>
              <a:gd name="csX22" fmla="*/ 3754229 w 6795916"/>
              <a:gd name="csY22" fmla="*/ 942291 h 942291"/>
              <a:gd name="csX23" fmla="*/ 3130754 w 6795916"/>
              <a:gd name="csY23" fmla="*/ 942291 h 942291"/>
              <a:gd name="csX24" fmla="*/ 2440478 w 6795916"/>
              <a:gd name="csY24" fmla="*/ 942291 h 942291"/>
              <a:gd name="csX25" fmla="*/ 1817003 w 6795916"/>
              <a:gd name="csY25" fmla="*/ 942291 h 942291"/>
              <a:gd name="csX26" fmla="*/ 1393931 w 6795916"/>
              <a:gd name="csY26" fmla="*/ 942291 h 942291"/>
              <a:gd name="csX27" fmla="*/ 770456 w 6795916"/>
              <a:gd name="csY27" fmla="*/ 942291 h 942291"/>
              <a:gd name="csX28" fmla="*/ 57913 w 6795916"/>
              <a:gd name="csY28" fmla="*/ 942291 h 942291"/>
              <a:gd name="csX29" fmla="*/ 0 w 6795916"/>
              <a:gd name="csY29" fmla="*/ 884378 h 942291"/>
              <a:gd name="csX30" fmla="*/ 0 w 6795916"/>
              <a:gd name="csY30" fmla="*/ 479410 h 942291"/>
              <a:gd name="csX31" fmla="*/ 0 w 6795916"/>
              <a:gd name="csY31" fmla="*/ 57913 h 94229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Lst>
            <a:rect l="l" t="t" r="r" b="b"/>
            <a:pathLst>
              <a:path w="6795916" h="942291" fill="none" extrusionOk="0">
                <a:moveTo>
                  <a:pt x="0" y="57913"/>
                </a:moveTo>
                <a:cubicBezTo>
                  <a:pt x="1201" y="20687"/>
                  <a:pt x="22662" y="-105"/>
                  <a:pt x="57913" y="0"/>
                </a:cubicBezTo>
                <a:cubicBezTo>
                  <a:pt x="190690" y="-45452"/>
                  <a:pt x="342098" y="6241"/>
                  <a:pt x="480985" y="0"/>
                </a:cubicBezTo>
                <a:cubicBezTo>
                  <a:pt x="619872" y="-6241"/>
                  <a:pt x="730246" y="3401"/>
                  <a:pt x="837257" y="0"/>
                </a:cubicBezTo>
                <a:cubicBezTo>
                  <a:pt x="944268" y="-3401"/>
                  <a:pt x="1129269" y="43189"/>
                  <a:pt x="1260329" y="0"/>
                </a:cubicBezTo>
                <a:cubicBezTo>
                  <a:pt x="1391389" y="-43189"/>
                  <a:pt x="1617365" y="34274"/>
                  <a:pt x="1750202" y="0"/>
                </a:cubicBezTo>
                <a:cubicBezTo>
                  <a:pt x="1883039" y="-34274"/>
                  <a:pt x="2031720" y="35148"/>
                  <a:pt x="2306877" y="0"/>
                </a:cubicBezTo>
                <a:cubicBezTo>
                  <a:pt x="2582034" y="-35148"/>
                  <a:pt x="2558324" y="49974"/>
                  <a:pt x="2729949" y="0"/>
                </a:cubicBezTo>
                <a:cubicBezTo>
                  <a:pt x="2901574" y="-49974"/>
                  <a:pt x="3137750" y="28688"/>
                  <a:pt x="3420225" y="0"/>
                </a:cubicBezTo>
                <a:cubicBezTo>
                  <a:pt x="3702700" y="-28688"/>
                  <a:pt x="3716629" y="2823"/>
                  <a:pt x="3976899" y="0"/>
                </a:cubicBezTo>
                <a:cubicBezTo>
                  <a:pt x="4237169" y="-2823"/>
                  <a:pt x="4356906" y="9882"/>
                  <a:pt x="4667175" y="0"/>
                </a:cubicBezTo>
                <a:cubicBezTo>
                  <a:pt x="4977444" y="-9882"/>
                  <a:pt x="5116961" y="25317"/>
                  <a:pt x="5290650" y="0"/>
                </a:cubicBezTo>
                <a:cubicBezTo>
                  <a:pt x="5464339" y="-25317"/>
                  <a:pt x="5583864" y="17455"/>
                  <a:pt x="5780523" y="0"/>
                </a:cubicBezTo>
                <a:cubicBezTo>
                  <a:pt x="5977182" y="-17455"/>
                  <a:pt x="6424036" y="102138"/>
                  <a:pt x="6738003" y="0"/>
                </a:cubicBezTo>
                <a:cubicBezTo>
                  <a:pt x="6770144" y="7147"/>
                  <a:pt x="6798154" y="23921"/>
                  <a:pt x="6795916" y="57913"/>
                </a:cubicBezTo>
                <a:cubicBezTo>
                  <a:pt x="6819030" y="140871"/>
                  <a:pt x="6774910" y="299941"/>
                  <a:pt x="6795916" y="471146"/>
                </a:cubicBezTo>
                <a:cubicBezTo>
                  <a:pt x="6816922" y="642351"/>
                  <a:pt x="6791836" y="724771"/>
                  <a:pt x="6795916" y="884378"/>
                </a:cubicBezTo>
                <a:cubicBezTo>
                  <a:pt x="6797414" y="911102"/>
                  <a:pt x="6767857" y="938505"/>
                  <a:pt x="6738003" y="942291"/>
                </a:cubicBezTo>
                <a:cubicBezTo>
                  <a:pt x="6482496" y="983571"/>
                  <a:pt x="6379805" y="903834"/>
                  <a:pt x="6047727" y="942291"/>
                </a:cubicBezTo>
                <a:cubicBezTo>
                  <a:pt x="5715649" y="980748"/>
                  <a:pt x="5809215" y="908092"/>
                  <a:pt x="5624655" y="942291"/>
                </a:cubicBezTo>
                <a:cubicBezTo>
                  <a:pt x="5440095" y="976490"/>
                  <a:pt x="5326400" y="906277"/>
                  <a:pt x="5067981" y="942291"/>
                </a:cubicBezTo>
                <a:cubicBezTo>
                  <a:pt x="4809562" y="978305"/>
                  <a:pt x="4651739" y="871875"/>
                  <a:pt x="4444505" y="942291"/>
                </a:cubicBezTo>
                <a:cubicBezTo>
                  <a:pt x="4237271" y="1012707"/>
                  <a:pt x="4058870" y="939837"/>
                  <a:pt x="3754229" y="942291"/>
                </a:cubicBezTo>
                <a:cubicBezTo>
                  <a:pt x="3449588" y="944745"/>
                  <a:pt x="3317417" y="909654"/>
                  <a:pt x="3130754" y="942291"/>
                </a:cubicBezTo>
                <a:cubicBezTo>
                  <a:pt x="2944092" y="974928"/>
                  <a:pt x="2667478" y="875661"/>
                  <a:pt x="2440478" y="942291"/>
                </a:cubicBezTo>
                <a:cubicBezTo>
                  <a:pt x="2213478" y="1008921"/>
                  <a:pt x="2028184" y="906628"/>
                  <a:pt x="1817003" y="942291"/>
                </a:cubicBezTo>
                <a:cubicBezTo>
                  <a:pt x="1605823" y="977954"/>
                  <a:pt x="1570646" y="902427"/>
                  <a:pt x="1393931" y="942291"/>
                </a:cubicBezTo>
                <a:cubicBezTo>
                  <a:pt x="1217216" y="982155"/>
                  <a:pt x="1016052" y="891922"/>
                  <a:pt x="770456" y="942291"/>
                </a:cubicBezTo>
                <a:cubicBezTo>
                  <a:pt x="524861" y="992660"/>
                  <a:pt x="358928" y="856899"/>
                  <a:pt x="57913" y="942291"/>
                </a:cubicBezTo>
                <a:cubicBezTo>
                  <a:pt x="22389" y="943142"/>
                  <a:pt x="1277" y="919866"/>
                  <a:pt x="0" y="884378"/>
                </a:cubicBezTo>
                <a:cubicBezTo>
                  <a:pt x="-5877" y="775772"/>
                  <a:pt x="43308" y="660500"/>
                  <a:pt x="0" y="479410"/>
                </a:cubicBezTo>
                <a:cubicBezTo>
                  <a:pt x="-43308" y="298320"/>
                  <a:pt x="40303" y="266496"/>
                  <a:pt x="0" y="57913"/>
                </a:cubicBezTo>
                <a:close/>
              </a:path>
              <a:path w="6795916" h="942291" stroke="0" extrusionOk="0">
                <a:moveTo>
                  <a:pt x="0" y="57913"/>
                </a:moveTo>
                <a:cubicBezTo>
                  <a:pt x="-3708" y="23642"/>
                  <a:pt x="20759" y="1940"/>
                  <a:pt x="57913" y="0"/>
                </a:cubicBezTo>
                <a:cubicBezTo>
                  <a:pt x="330948" y="-56713"/>
                  <a:pt x="461135" y="80867"/>
                  <a:pt x="748189" y="0"/>
                </a:cubicBezTo>
                <a:cubicBezTo>
                  <a:pt x="1035243" y="-80867"/>
                  <a:pt x="1110557" y="34927"/>
                  <a:pt x="1238062" y="0"/>
                </a:cubicBezTo>
                <a:cubicBezTo>
                  <a:pt x="1365567" y="-34927"/>
                  <a:pt x="1477888" y="11486"/>
                  <a:pt x="1661135" y="0"/>
                </a:cubicBezTo>
                <a:cubicBezTo>
                  <a:pt x="1844382" y="-11486"/>
                  <a:pt x="2157558" y="27698"/>
                  <a:pt x="2284610" y="0"/>
                </a:cubicBezTo>
                <a:cubicBezTo>
                  <a:pt x="2411663" y="-27698"/>
                  <a:pt x="2583770" y="45029"/>
                  <a:pt x="2774483" y="0"/>
                </a:cubicBezTo>
                <a:cubicBezTo>
                  <a:pt x="2965196" y="-45029"/>
                  <a:pt x="3153101" y="76453"/>
                  <a:pt x="3464759" y="0"/>
                </a:cubicBezTo>
                <a:cubicBezTo>
                  <a:pt x="3776417" y="-76453"/>
                  <a:pt x="3766204" y="18649"/>
                  <a:pt x="3887831" y="0"/>
                </a:cubicBezTo>
                <a:cubicBezTo>
                  <a:pt x="4009458" y="-18649"/>
                  <a:pt x="4393077" y="41181"/>
                  <a:pt x="4578107" y="0"/>
                </a:cubicBezTo>
                <a:cubicBezTo>
                  <a:pt x="4763137" y="-41181"/>
                  <a:pt x="4802499" y="36835"/>
                  <a:pt x="4934379" y="0"/>
                </a:cubicBezTo>
                <a:cubicBezTo>
                  <a:pt x="5066259" y="-36835"/>
                  <a:pt x="5219062" y="39257"/>
                  <a:pt x="5491053" y="0"/>
                </a:cubicBezTo>
                <a:cubicBezTo>
                  <a:pt x="5763044" y="-39257"/>
                  <a:pt x="5814544" y="49927"/>
                  <a:pt x="6047727" y="0"/>
                </a:cubicBezTo>
                <a:cubicBezTo>
                  <a:pt x="6280910" y="-49927"/>
                  <a:pt x="6457472" y="31375"/>
                  <a:pt x="6738003" y="0"/>
                </a:cubicBezTo>
                <a:cubicBezTo>
                  <a:pt x="6772761" y="3398"/>
                  <a:pt x="6802643" y="20039"/>
                  <a:pt x="6795916" y="57913"/>
                </a:cubicBezTo>
                <a:cubicBezTo>
                  <a:pt x="6808919" y="236752"/>
                  <a:pt x="6750479" y="362412"/>
                  <a:pt x="6795916" y="471146"/>
                </a:cubicBezTo>
                <a:cubicBezTo>
                  <a:pt x="6841353" y="579880"/>
                  <a:pt x="6766769" y="692570"/>
                  <a:pt x="6795916" y="884378"/>
                </a:cubicBezTo>
                <a:cubicBezTo>
                  <a:pt x="6792909" y="910232"/>
                  <a:pt x="6770509" y="935235"/>
                  <a:pt x="6738003" y="942291"/>
                </a:cubicBezTo>
                <a:cubicBezTo>
                  <a:pt x="6483604" y="960906"/>
                  <a:pt x="6287395" y="900989"/>
                  <a:pt x="6114528" y="942291"/>
                </a:cubicBezTo>
                <a:cubicBezTo>
                  <a:pt x="5941662" y="983593"/>
                  <a:pt x="5841252" y="917740"/>
                  <a:pt x="5691456" y="942291"/>
                </a:cubicBezTo>
                <a:cubicBezTo>
                  <a:pt x="5541660" y="966842"/>
                  <a:pt x="5259728" y="874975"/>
                  <a:pt x="5001180" y="942291"/>
                </a:cubicBezTo>
                <a:cubicBezTo>
                  <a:pt x="4742632" y="1009607"/>
                  <a:pt x="4618906" y="931030"/>
                  <a:pt x="4444505" y="942291"/>
                </a:cubicBezTo>
                <a:cubicBezTo>
                  <a:pt x="4270105" y="953552"/>
                  <a:pt x="4181205" y="893072"/>
                  <a:pt x="4021433" y="942291"/>
                </a:cubicBezTo>
                <a:cubicBezTo>
                  <a:pt x="3861661" y="991510"/>
                  <a:pt x="3691201" y="924822"/>
                  <a:pt x="3464759" y="942291"/>
                </a:cubicBezTo>
                <a:cubicBezTo>
                  <a:pt x="3238317" y="959760"/>
                  <a:pt x="3238097" y="925824"/>
                  <a:pt x="3108487" y="942291"/>
                </a:cubicBezTo>
                <a:cubicBezTo>
                  <a:pt x="2978877" y="958758"/>
                  <a:pt x="2900950" y="939916"/>
                  <a:pt x="2752216" y="942291"/>
                </a:cubicBezTo>
                <a:cubicBezTo>
                  <a:pt x="2603482" y="944666"/>
                  <a:pt x="2450078" y="928112"/>
                  <a:pt x="2195542" y="942291"/>
                </a:cubicBezTo>
                <a:cubicBezTo>
                  <a:pt x="1941006" y="956470"/>
                  <a:pt x="1870292" y="905514"/>
                  <a:pt x="1772469" y="942291"/>
                </a:cubicBezTo>
                <a:cubicBezTo>
                  <a:pt x="1674646" y="979068"/>
                  <a:pt x="1321740" y="916405"/>
                  <a:pt x="1148994" y="942291"/>
                </a:cubicBezTo>
                <a:cubicBezTo>
                  <a:pt x="976249" y="968177"/>
                  <a:pt x="897519" y="934153"/>
                  <a:pt x="725922" y="942291"/>
                </a:cubicBezTo>
                <a:cubicBezTo>
                  <a:pt x="554325" y="950429"/>
                  <a:pt x="193095" y="928537"/>
                  <a:pt x="57913" y="942291"/>
                </a:cubicBezTo>
                <a:cubicBezTo>
                  <a:pt x="23011" y="945245"/>
                  <a:pt x="-2840" y="922440"/>
                  <a:pt x="0" y="884378"/>
                </a:cubicBezTo>
                <a:cubicBezTo>
                  <a:pt x="-39631" y="783818"/>
                  <a:pt x="12573" y="549608"/>
                  <a:pt x="0" y="462881"/>
                </a:cubicBezTo>
                <a:cubicBezTo>
                  <a:pt x="-12573" y="376154"/>
                  <a:pt x="28757" y="165591"/>
                  <a:pt x="0" y="57913"/>
                </a:cubicBezTo>
                <a:close/>
              </a:path>
            </a:pathLst>
          </a:custGeom>
          <a:solidFill>
            <a:srgbClr val="FFFFFF">
              <a:alpha val="80000"/>
            </a:srgbClr>
          </a:solidFill>
          <a:ln>
            <a:extLst>
              <a:ext uri="{C807C97D-BFC1-408E-A445-0C87EB9F89A2}">
                <ask:lineSketchStyleProps xmlns:ask="http://schemas.microsoft.com/office/drawing/2018/sketchyshapes" sd="1219033472">
                  <a:prstGeom prst="roundRect">
                    <a:avLst>
                      <a:gd name="adj" fmla="val 6146"/>
                    </a:avLst>
                  </a:prstGeom>
                  <ask:type>
                    <ask:lineSketchScribble/>
                  </ask:type>
                </ask:lineSketchStyleProps>
              </a:ext>
            </a:extLst>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sp>
        <p:nvSpPr>
          <p:cNvPr id="287" name="Google Shape;287;p8">
            <a:extLst>
              <a:ext uri="{FF2B5EF4-FFF2-40B4-BE49-F238E27FC236}">
                <a16:creationId xmlns:a16="http://schemas.microsoft.com/office/drawing/2014/main" id="{124DE4F8-9AC9-ECF9-D056-D0FD48DCBB6F}"/>
              </a:ext>
            </a:extLst>
          </p:cNvPr>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PC: Always use a surge protector!</a:t>
            </a:r>
            <a:endParaRPr dirty="0"/>
          </a:p>
        </p:txBody>
      </p:sp>
      <p:sp>
        <p:nvSpPr>
          <p:cNvPr id="10" name="Content Placeholder 9">
            <a:extLst>
              <a:ext uri="{FF2B5EF4-FFF2-40B4-BE49-F238E27FC236}">
                <a16:creationId xmlns:a16="http://schemas.microsoft.com/office/drawing/2014/main" id="{D88B15F4-547E-F420-7F0E-077F941E87BA}"/>
              </a:ext>
            </a:extLst>
          </p:cNvPr>
          <p:cNvSpPr>
            <a:spLocks noGrp="1"/>
          </p:cNvSpPr>
          <p:nvPr>
            <p:ph sz="half" idx="1"/>
          </p:nvPr>
        </p:nvSpPr>
        <p:spPr>
          <a:xfrm>
            <a:off x="1076325" y="1312863"/>
            <a:ext cx="5041525" cy="4864100"/>
          </a:xfrm>
        </p:spPr>
        <p:txBody>
          <a:bodyPr/>
          <a:lstStyle/>
          <a:p>
            <a:r>
              <a:rPr lang="en-US" dirty="0">
                <a:ea typeface="Sorts Mill Goudy"/>
                <a:cs typeface="Sorts Mill Goudy"/>
                <a:sym typeface="Sorts Mill Goudy"/>
              </a:rPr>
              <a:t>Will prevent your hardware from being cooked in a power surge: </a:t>
            </a:r>
            <a:endParaRPr lang="en-US" dirty="0">
              <a:ea typeface="Arial"/>
              <a:cs typeface="Arial"/>
              <a:sym typeface="Arial"/>
            </a:endParaRPr>
          </a:p>
          <a:p>
            <a:pPr marL="0" indent="0">
              <a:buNone/>
            </a:pPr>
            <a:endParaRPr lang="en-US" dirty="0"/>
          </a:p>
        </p:txBody>
      </p:sp>
      <p:sp>
        <p:nvSpPr>
          <p:cNvPr id="11" name="Content Placeholder 10">
            <a:extLst>
              <a:ext uri="{FF2B5EF4-FFF2-40B4-BE49-F238E27FC236}">
                <a16:creationId xmlns:a16="http://schemas.microsoft.com/office/drawing/2014/main" id="{59AF9BFF-1772-581F-A3E9-98E543B886A8}"/>
              </a:ext>
            </a:extLst>
          </p:cNvPr>
          <p:cNvSpPr>
            <a:spLocks noGrp="1"/>
          </p:cNvSpPr>
          <p:nvPr>
            <p:ph sz="half" idx="2"/>
          </p:nvPr>
        </p:nvSpPr>
        <p:spPr/>
        <p:txBody>
          <a:bodyPr/>
          <a:lstStyle/>
          <a:p>
            <a:r>
              <a:rPr lang="en-US" dirty="0"/>
              <a:t>RIP 💀:</a:t>
            </a:r>
          </a:p>
        </p:txBody>
      </p:sp>
      <p:sp>
        <p:nvSpPr>
          <p:cNvPr id="4" name="TextBox 3">
            <a:extLst>
              <a:ext uri="{FF2B5EF4-FFF2-40B4-BE49-F238E27FC236}">
                <a16:creationId xmlns:a16="http://schemas.microsoft.com/office/drawing/2014/main" id="{284464D9-076E-76C2-A209-698F9040D4CD}"/>
              </a:ext>
            </a:extLst>
          </p:cNvPr>
          <p:cNvSpPr txBox="1"/>
          <p:nvPr/>
        </p:nvSpPr>
        <p:spPr>
          <a:xfrm>
            <a:off x="2552700" y="5300710"/>
            <a:ext cx="6701832" cy="877163"/>
          </a:xfrm>
          <a:prstGeom prst="rect">
            <a:avLst/>
          </a:prstGeom>
          <a:noFill/>
        </p:spPr>
        <p:txBody>
          <a:bodyPr wrap="square" rtlCol="0">
            <a:spAutoFit/>
          </a:bodyPr>
          <a:lstStyle/>
          <a:p>
            <a:r>
              <a:rPr lang="en-US" sz="1700" dirty="0">
                <a:solidFill>
                  <a:schemeClr val="bg2">
                    <a:lumMod val="25000"/>
                  </a:schemeClr>
                </a:solidFill>
                <a:latin typeface="Bahnschrift" panose="020B0502040204020203" pitchFamily="34" charset="0"/>
              </a:rPr>
              <a:t>You can also use an uninterruptable power supply (UPS) – basically a backup battery that can keep your computer powered for some time (e.g., 20 mins) if your power goes out.</a:t>
            </a:r>
          </a:p>
        </p:txBody>
      </p:sp>
      <p:sp>
        <p:nvSpPr>
          <p:cNvPr id="7" name="Text Placeholder 3">
            <a:extLst>
              <a:ext uri="{FF2B5EF4-FFF2-40B4-BE49-F238E27FC236}">
                <a16:creationId xmlns:a16="http://schemas.microsoft.com/office/drawing/2014/main" id="{A681339E-9D41-D47D-DAFF-C7B060CA0BE3}"/>
              </a:ext>
            </a:extLst>
          </p:cNvPr>
          <p:cNvSpPr txBox="1">
            <a:spLocks/>
          </p:cNvSpPr>
          <p:nvPr/>
        </p:nvSpPr>
        <p:spPr>
          <a:xfrm>
            <a:off x="1219616" y="5319394"/>
            <a:ext cx="1130300" cy="823912"/>
          </a:xfrm>
          <a:prstGeom prst="rect">
            <a:avLst/>
          </a:prstGeom>
        </p:spPr>
        <p:txBody>
          <a:bodyPr anchor="ct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Bahnschrift"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Bahnschrift"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Bahnschrift"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Bahnschrift"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Bahnschrift"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400" dirty="0">
                <a:solidFill>
                  <a:schemeClr val="accent4"/>
                </a:solidFill>
              </a:rPr>
              <a:t>💯</a:t>
            </a:r>
          </a:p>
          <a:p>
            <a:pPr marL="0" indent="0" algn="ctr">
              <a:buNone/>
            </a:pPr>
            <a:r>
              <a:rPr lang="en-US" sz="3200" b="1" i="1" dirty="0">
                <a:solidFill>
                  <a:schemeClr val="accent4"/>
                </a:solidFill>
              </a:rPr>
              <a:t>Hot Tip:</a:t>
            </a:r>
          </a:p>
        </p:txBody>
      </p:sp>
      <p:pic>
        <p:nvPicPr>
          <p:cNvPr id="6" name="Picture 5">
            <a:extLst>
              <a:ext uri="{FF2B5EF4-FFF2-40B4-BE49-F238E27FC236}">
                <a16:creationId xmlns:a16="http://schemas.microsoft.com/office/drawing/2014/main" id="{17625612-AF13-9215-DC27-A655A35F303D}"/>
              </a:ext>
            </a:extLst>
          </p:cNvPr>
          <p:cNvPicPr>
            <a:picLocks noChangeAspect="1"/>
          </p:cNvPicPr>
          <p:nvPr/>
        </p:nvPicPr>
        <p:blipFill>
          <a:blip r:embed="rId3"/>
          <a:srcRect t="21921" b="15010"/>
          <a:stretch>
            <a:fillRect/>
          </a:stretch>
        </p:blipFill>
        <p:spPr>
          <a:xfrm>
            <a:off x="1274322" y="2629718"/>
            <a:ext cx="3886420" cy="2451100"/>
          </a:xfrm>
          <a:prstGeom prst="rect">
            <a:avLst/>
          </a:prstGeom>
        </p:spPr>
      </p:pic>
      <p:pic>
        <p:nvPicPr>
          <p:cNvPr id="13" name="Picture 12">
            <a:extLst>
              <a:ext uri="{FF2B5EF4-FFF2-40B4-BE49-F238E27FC236}">
                <a16:creationId xmlns:a16="http://schemas.microsoft.com/office/drawing/2014/main" id="{37AC1913-A058-1A76-75ED-AE3242345268}"/>
              </a:ext>
            </a:extLst>
          </p:cNvPr>
          <p:cNvPicPr>
            <a:picLocks noChangeAspect="1"/>
          </p:cNvPicPr>
          <p:nvPr/>
        </p:nvPicPr>
        <p:blipFill>
          <a:blip r:embed="rId4"/>
          <a:stretch>
            <a:fillRect/>
          </a:stretch>
        </p:blipFill>
        <p:spPr>
          <a:xfrm rot="17277623">
            <a:off x="6518976" y="1786505"/>
            <a:ext cx="3657588" cy="3657588"/>
          </a:xfrm>
          <a:prstGeom prst="rect">
            <a:avLst/>
          </a:prstGeom>
        </p:spPr>
      </p:pic>
      <p:pic>
        <p:nvPicPr>
          <p:cNvPr id="15" name="Picture 14">
            <a:extLst>
              <a:ext uri="{FF2B5EF4-FFF2-40B4-BE49-F238E27FC236}">
                <a16:creationId xmlns:a16="http://schemas.microsoft.com/office/drawing/2014/main" id="{3417378D-DC91-DE99-5BF6-27B6DBDB4BE6}"/>
              </a:ext>
            </a:extLst>
          </p:cNvPr>
          <p:cNvPicPr>
            <a:picLocks noChangeAspect="1"/>
          </p:cNvPicPr>
          <p:nvPr/>
        </p:nvPicPr>
        <p:blipFill>
          <a:blip r:embed="rId5"/>
          <a:stretch>
            <a:fillRect/>
          </a:stretch>
        </p:blipFill>
        <p:spPr>
          <a:xfrm>
            <a:off x="932706" y="1329513"/>
            <a:ext cx="401537" cy="408120"/>
          </a:xfrm>
          <a:prstGeom prst="rect">
            <a:avLst/>
          </a:prstGeom>
        </p:spPr>
      </p:pic>
    </p:spTree>
    <p:extLst>
      <p:ext uri="{BB962C8B-B14F-4D97-AF65-F5344CB8AC3E}">
        <p14:creationId xmlns:p14="http://schemas.microsoft.com/office/powerpoint/2010/main" val="408072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5"/>
          <p:cNvSpPr txBox="1">
            <a:spLocks noGrp="1"/>
          </p:cNvSpPr>
          <p:nvPr>
            <p:ph type="title"/>
          </p:nvPr>
        </p:nvSpPr>
        <p:spPr>
          <a:xfrm>
            <a:off x="989400" y="395289"/>
            <a:ext cx="10213200" cy="774282"/>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Putting it together</a:t>
            </a:r>
            <a:endParaRPr dirty="0"/>
          </a:p>
        </p:txBody>
      </p:sp>
      <p:pic>
        <p:nvPicPr>
          <p:cNvPr id="300" name="Google Shape;300;p35" descr="Computer Diagram&#10;PROCESSOR: (Under the heatsink)&#10;MEMORY: RAM&#10;STORAGE: (Optical drive)&#10;MOTHERBOARD: With ports&#10;GRAPHICS CARD&#10;STORAGE: Hard drive&#10;POWER SUPPLY: Converts electricity so it can be used by the&#10;"/>
          <p:cNvPicPr preferRelativeResize="0"/>
          <p:nvPr/>
        </p:nvPicPr>
        <p:blipFill rotWithShape="1">
          <a:blip r:embed="rId3">
            <a:alphaModFix/>
          </a:blip>
          <a:srcRect l="2381" t="1190" r="2005"/>
          <a:stretch/>
        </p:blipFill>
        <p:spPr>
          <a:xfrm>
            <a:off x="989400" y="1338848"/>
            <a:ext cx="7641499" cy="4440730"/>
          </a:xfrm>
          <a:prstGeom prst="rect">
            <a:avLst/>
          </a:prstGeom>
          <a:noFill/>
          <a:ln>
            <a:noFill/>
          </a:ln>
        </p:spPr>
      </p:pic>
      <p:sp>
        <p:nvSpPr>
          <p:cNvPr id="301" name="Google Shape;301;p35"/>
          <p:cNvSpPr txBox="1"/>
          <p:nvPr/>
        </p:nvSpPr>
        <p:spPr>
          <a:xfrm>
            <a:off x="1062972" y="5948855"/>
            <a:ext cx="7334579"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dirty="0">
                <a:solidFill>
                  <a:schemeClr val="bg2">
                    <a:lumMod val="25000"/>
                  </a:schemeClr>
                </a:solidFill>
                <a:latin typeface="Avenir"/>
                <a:ea typeface="Avenir"/>
                <a:cs typeface="Avenir"/>
                <a:sym typeface="Avenir"/>
              </a:rPr>
              <a:t>Above</a:t>
            </a:r>
            <a:r>
              <a:rPr lang="en-US" sz="1600" b="0" i="0" u="none" strike="noStrike" cap="none" dirty="0">
                <a:solidFill>
                  <a:schemeClr val="bg2">
                    <a:lumMod val="25000"/>
                  </a:schemeClr>
                </a:solidFill>
                <a:latin typeface="Avenir"/>
                <a:ea typeface="Avenir"/>
                <a:cs typeface="Avenir"/>
                <a:sym typeface="Avenir"/>
              </a:rPr>
              <a:t>: Image from </a:t>
            </a:r>
            <a:r>
              <a:rPr lang="en-US" sz="1600" b="0" i="0" u="none" strike="noStrike" cap="none" dirty="0" err="1">
                <a:solidFill>
                  <a:schemeClr val="bg2">
                    <a:lumMod val="25000"/>
                  </a:schemeClr>
                </a:solidFill>
                <a:latin typeface="Avenir"/>
                <a:ea typeface="Avenir"/>
                <a:cs typeface="Avenir"/>
                <a:sym typeface="Avenir"/>
              </a:rPr>
              <a:t>MrBrownCS</a:t>
            </a:r>
            <a:r>
              <a:rPr lang="en-US" sz="1600" b="0" i="0" u="none" strike="noStrike" cap="none" dirty="0">
                <a:solidFill>
                  <a:schemeClr val="bg2">
                    <a:lumMod val="25000"/>
                  </a:schemeClr>
                </a:solidFill>
                <a:latin typeface="Avenir"/>
                <a:ea typeface="Avenir"/>
                <a:cs typeface="Avenir"/>
                <a:sym typeface="Avenir"/>
              </a:rPr>
              <a:t>. </a:t>
            </a:r>
            <a:r>
              <a:rPr lang="en-US" sz="1600" b="0" i="0" u="sng" strike="noStrike" cap="none" dirty="0">
                <a:solidFill>
                  <a:schemeClr val="bg2">
                    <a:lumMod val="25000"/>
                  </a:schemeClr>
                </a:solidFill>
                <a:latin typeface="Avenir"/>
                <a:ea typeface="Avenir"/>
                <a:cs typeface="Avenir"/>
                <a:sym typeface="Avenir"/>
                <a:hlinkClick r:id="rId4">
                  <a:extLst>
                    <a:ext uri="{A12FA001-AC4F-418D-AE19-62706E023703}">
                      <ahyp:hlinkClr xmlns:ahyp="http://schemas.microsoft.com/office/drawing/2018/hyperlinkcolor" val="tx"/>
                    </a:ext>
                  </a:extLst>
                </a:hlinkClick>
              </a:rPr>
              <a:t>Key Internal Computer Parts</a:t>
            </a:r>
            <a:r>
              <a:rPr lang="en-US" sz="1600" b="0" i="0" u="none" strike="noStrike" cap="none" dirty="0">
                <a:solidFill>
                  <a:schemeClr val="bg2">
                    <a:lumMod val="25000"/>
                  </a:schemeClr>
                </a:solidFill>
                <a:latin typeface="Avenir"/>
                <a:ea typeface="Avenir"/>
                <a:cs typeface="Avenir"/>
                <a:sym typeface="Avenir"/>
              </a:rPr>
              <a:t>. YouTube.</a:t>
            </a:r>
            <a:endParaRPr dirty="0">
              <a:solidFill>
                <a:schemeClr val="bg2">
                  <a:lumMod val="25000"/>
                </a:schemeClr>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cxnSp>
        <p:nvCxnSpPr>
          <p:cNvPr id="306" name="Google Shape;306;p9">
            <a:extLst>
              <a:ext uri="{C183D7F6-B498-43B3-948B-1728B52AA6E4}">
                <adec:decorative xmlns:adec="http://schemas.microsoft.com/office/drawing/2017/decorative" val="1"/>
              </a:ext>
            </a:extLst>
          </p:cNvPr>
          <p:cNvCxnSpPr/>
          <p:nvPr/>
        </p:nvCxnSpPr>
        <p:spPr>
          <a:xfrm>
            <a:off x="5826000" y="3525773"/>
            <a:ext cx="540000" cy="0"/>
          </a:xfrm>
          <a:prstGeom prst="straightConnector1">
            <a:avLst/>
          </a:prstGeom>
          <a:noFill/>
          <a:ln w="12700" cap="flat" cmpd="sng">
            <a:solidFill>
              <a:srgbClr val="FFFFFF"/>
            </a:solidFill>
            <a:prstDash val="solid"/>
            <a:round/>
            <a:headEnd type="none" w="sm" len="sm"/>
            <a:tailEnd type="none" w="sm" len="sm"/>
          </a:ln>
        </p:spPr>
      </p:cxnSp>
      <p:grpSp>
        <p:nvGrpSpPr>
          <p:cNvPr id="307" name="Google Shape;307;p9"/>
          <p:cNvGrpSpPr/>
          <p:nvPr/>
        </p:nvGrpSpPr>
        <p:grpSpPr>
          <a:xfrm rot="2700000">
            <a:off x="10127693" y="4178240"/>
            <a:ext cx="633413" cy="1862138"/>
            <a:chOff x="5959192" y="333389"/>
            <a:chExt cx="633413" cy="1862138"/>
          </a:xfrm>
        </p:grpSpPr>
        <p:grpSp>
          <p:nvGrpSpPr>
            <p:cNvPr id="308" name="Google Shape;308;p9"/>
            <p:cNvGrpSpPr/>
            <p:nvPr/>
          </p:nvGrpSpPr>
          <p:grpSpPr>
            <a:xfrm>
              <a:off x="5959192" y="333389"/>
              <a:ext cx="633413" cy="1419225"/>
              <a:chOff x="5959192" y="333389"/>
              <a:chExt cx="633413" cy="1419225"/>
            </a:xfrm>
          </p:grpSpPr>
          <p:sp>
            <p:nvSpPr>
              <p:cNvPr id="309" name="Google Shape;309;p9"/>
              <p:cNvSpPr/>
              <p:nvPr/>
            </p:nvSpPr>
            <p:spPr>
              <a:xfrm>
                <a:off x="5959192" y="333389"/>
                <a:ext cx="319088" cy="1419225"/>
              </a:xfrm>
              <a:custGeom>
                <a:avLst/>
                <a:gdLst/>
                <a:ahLst/>
                <a:cxnLst/>
                <a:rect l="l" t="t" r="r" b="b"/>
                <a:pathLst>
                  <a:path w="67" h="298" extrusionOk="0">
                    <a:moveTo>
                      <a:pt x="0" y="149"/>
                    </a:moveTo>
                    <a:cubicBezTo>
                      <a:pt x="0" y="208"/>
                      <a:pt x="26" y="261"/>
                      <a:pt x="67" y="298"/>
                    </a:cubicBezTo>
                    <a:cubicBezTo>
                      <a:pt x="67" y="0"/>
                      <a:pt x="67" y="0"/>
                      <a:pt x="67" y="0"/>
                    </a:cubicBezTo>
                    <a:cubicBezTo>
                      <a:pt x="26" y="36"/>
                      <a:pt x="0" y="89"/>
                      <a:pt x="0" y="149"/>
                    </a:cubicBezTo>
                    <a:close/>
                  </a:path>
                </a:pathLst>
              </a:custGeom>
              <a:gradFill>
                <a:gsLst>
                  <a:gs pos="0">
                    <a:srgbClr val="FFFFFF">
                      <a:alpha val="80000"/>
                    </a:srgbClr>
                  </a:gs>
                  <a:gs pos="100000">
                    <a:srgbClr val="FFFFFF">
                      <a:alpha val="20000"/>
                    </a:srgbClr>
                  </a:gs>
                </a:gsLst>
                <a:lin ang="1890000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venir"/>
                  <a:ea typeface="Avenir"/>
                  <a:cs typeface="Avenir"/>
                  <a:sym typeface="Avenir"/>
                </a:endParaRPr>
              </a:p>
            </p:txBody>
          </p:sp>
          <p:sp>
            <p:nvSpPr>
              <p:cNvPr id="310" name="Google Shape;310;p9"/>
              <p:cNvSpPr/>
              <p:nvPr/>
            </p:nvSpPr>
            <p:spPr>
              <a:xfrm>
                <a:off x="6278280" y="333389"/>
                <a:ext cx="314325" cy="1419225"/>
              </a:xfrm>
              <a:custGeom>
                <a:avLst/>
                <a:gdLst/>
                <a:ahLst/>
                <a:cxnLst/>
                <a:rect l="l" t="t" r="r" b="b"/>
                <a:pathLst>
                  <a:path w="66" h="298" extrusionOk="0">
                    <a:moveTo>
                      <a:pt x="0" y="0"/>
                    </a:moveTo>
                    <a:cubicBezTo>
                      <a:pt x="0" y="298"/>
                      <a:pt x="0" y="298"/>
                      <a:pt x="0" y="298"/>
                    </a:cubicBezTo>
                    <a:cubicBezTo>
                      <a:pt x="41" y="261"/>
                      <a:pt x="66" y="208"/>
                      <a:pt x="66" y="149"/>
                    </a:cubicBezTo>
                    <a:cubicBezTo>
                      <a:pt x="66" y="89"/>
                      <a:pt x="41" y="36"/>
                      <a:pt x="0" y="0"/>
                    </a:cubicBezTo>
                    <a:close/>
                  </a:path>
                </a:pathLst>
              </a:custGeom>
              <a:gradFill>
                <a:gsLst>
                  <a:gs pos="0">
                    <a:srgbClr val="FFFFFF">
                      <a:alpha val="80000"/>
                    </a:srgbClr>
                  </a:gs>
                  <a:gs pos="100000">
                    <a:srgbClr val="FFFFFF">
                      <a:alpha val="9411"/>
                    </a:srgbClr>
                  </a:gs>
                </a:gsLst>
                <a:lin ang="270000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venir"/>
                  <a:ea typeface="Avenir"/>
                  <a:cs typeface="Avenir"/>
                  <a:sym typeface="Avenir"/>
                </a:endParaRPr>
              </a:p>
            </p:txBody>
          </p:sp>
        </p:grpSp>
        <p:cxnSp>
          <p:nvCxnSpPr>
            <p:cNvPr id="311" name="Google Shape;311;p9"/>
            <p:cNvCxnSpPr/>
            <p:nvPr/>
          </p:nvCxnSpPr>
          <p:spPr>
            <a:xfrm rot="10800000">
              <a:off x="6278280" y="333389"/>
              <a:ext cx="0" cy="1862138"/>
            </a:xfrm>
            <a:prstGeom prst="straightConnector1">
              <a:avLst/>
            </a:prstGeom>
            <a:noFill/>
            <a:ln w="12700" cap="flat" cmpd="sng">
              <a:solidFill>
                <a:srgbClr val="FFFFFF"/>
              </a:solidFill>
              <a:prstDash val="solid"/>
              <a:miter lim="800000"/>
              <a:headEnd type="none" w="sm" len="sm"/>
              <a:tailEnd type="none" w="sm" len="sm"/>
            </a:ln>
          </p:spPr>
        </p:cxnSp>
      </p:grpSp>
      <p:sp>
        <p:nvSpPr>
          <p:cNvPr id="312" name="Google Shape;312;p9">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venir"/>
              <a:ea typeface="Avenir"/>
              <a:cs typeface="Avenir"/>
              <a:sym typeface="Avenir"/>
            </a:endParaRPr>
          </a:p>
        </p:txBody>
      </p:sp>
      <p:pic>
        <p:nvPicPr>
          <p:cNvPr id="313" name="Google Shape;313;p9" descr="Neon Coloured Gadgets"/>
          <p:cNvPicPr preferRelativeResize="0"/>
          <p:nvPr/>
        </p:nvPicPr>
        <p:blipFill rotWithShape="1">
          <a:blip r:embed="rId3">
            <a:alphaModFix/>
          </a:blip>
          <a:srcRect b="20774"/>
          <a:stretch/>
        </p:blipFill>
        <p:spPr>
          <a:xfrm>
            <a:off x="-43941" y="10"/>
            <a:ext cx="12191980" cy="6857990"/>
          </a:xfrm>
          <a:custGeom>
            <a:avLst/>
            <a:gdLst/>
            <a:ahLst/>
            <a:cxnLst/>
            <a:rect l="l" t="t" r="r" b="b"/>
            <a:pathLst>
              <a:path w="12192000" h="6858000" extrusionOk="0">
                <a:moveTo>
                  <a:pt x="0" y="0"/>
                </a:moveTo>
                <a:lnTo>
                  <a:pt x="12192000" y="0"/>
                </a:lnTo>
                <a:lnTo>
                  <a:pt x="12192000" y="6858000"/>
                </a:lnTo>
                <a:lnTo>
                  <a:pt x="0" y="6858000"/>
                </a:lnTo>
                <a:close/>
              </a:path>
            </a:pathLst>
          </a:custGeom>
          <a:noFill/>
          <a:ln>
            <a:noFill/>
          </a:ln>
        </p:spPr>
      </p:pic>
      <p:sp>
        <p:nvSpPr>
          <p:cNvPr id="314" name="Google Shape;314;p9">
            <a:extLst>
              <a:ext uri="{C183D7F6-B498-43B3-948B-1728B52AA6E4}">
                <adec:decorative xmlns:adec="http://schemas.microsoft.com/office/drawing/2017/decorative" val="1"/>
              </a:ext>
            </a:extLst>
          </p:cNvPr>
          <p:cNvSpPr/>
          <p:nvPr/>
        </p:nvSpPr>
        <p:spPr>
          <a:xfrm rot="10800000">
            <a:off x="-2" y="2678805"/>
            <a:ext cx="12191999" cy="4179193"/>
          </a:xfrm>
          <a:prstGeom prst="rect">
            <a:avLst/>
          </a:prstGeom>
          <a:gradFill>
            <a:gsLst>
              <a:gs pos="0">
                <a:srgbClr val="000000">
                  <a:alpha val="40000"/>
                </a:srgbClr>
              </a:gs>
              <a:gs pos="37000">
                <a:srgbClr val="000000">
                  <a:alpha val="20000"/>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venir"/>
              <a:ea typeface="Avenir"/>
              <a:cs typeface="Avenir"/>
              <a:sym typeface="Avenir"/>
            </a:endParaRPr>
          </a:p>
        </p:txBody>
      </p:sp>
      <p:sp>
        <p:nvSpPr>
          <p:cNvPr id="315" name="Google Shape;315;p9"/>
          <p:cNvSpPr txBox="1">
            <a:spLocks noGrp="1"/>
          </p:cNvSpPr>
          <p:nvPr>
            <p:ph type="title"/>
          </p:nvPr>
        </p:nvSpPr>
        <p:spPr>
          <a:xfrm>
            <a:off x="1216024" y="4169694"/>
            <a:ext cx="4457690" cy="13320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000"/>
              <a:buFont typeface="Sorts Mill Goudy"/>
              <a:buNone/>
            </a:pPr>
            <a:r>
              <a:rPr lang="en-US" sz="4000" dirty="0">
                <a:solidFill>
                  <a:srgbClr val="FFFFFF"/>
                </a:solidFill>
              </a:rPr>
              <a:t>Peripherals and Connections</a:t>
            </a:r>
            <a:endParaRPr sz="4000" dirty="0"/>
          </a:p>
        </p:txBody>
      </p:sp>
      <p:cxnSp>
        <p:nvCxnSpPr>
          <p:cNvPr id="316" name="Google Shape;316;p9">
            <a:extLst>
              <a:ext uri="{C183D7F6-B498-43B3-948B-1728B52AA6E4}">
                <adec:decorative xmlns:adec="http://schemas.microsoft.com/office/drawing/2017/decorative" val="1"/>
              </a:ext>
            </a:extLst>
          </p:cNvPr>
          <p:cNvCxnSpPr>
            <a:cxnSpLocks/>
          </p:cNvCxnSpPr>
          <p:nvPr/>
        </p:nvCxnSpPr>
        <p:spPr>
          <a:xfrm>
            <a:off x="5895975" y="4283243"/>
            <a:ext cx="0" cy="1129841"/>
          </a:xfrm>
          <a:prstGeom prst="straightConnector1">
            <a:avLst/>
          </a:prstGeom>
          <a:noFill/>
          <a:ln w="12700" cap="flat" cmpd="sng">
            <a:solidFill>
              <a:srgbClr val="FFFFFF"/>
            </a:solidFill>
            <a:prstDash val="solid"/>
            <a:round/>
            <a:headEnd type="none" w="sm" len="sm"/>
            <a:tailEnd type="none" w="sm" len="sm"/>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10"/>
          <p:cNvSpPr txBox="1">
            <a:spLocks noGrp="1"/>
          </p:cNvSpPr>
          <p:nvPr>
            <p:ph type="title"/>
          </p:nvPr>
        </p:nvSpPr>
        <p:spPr>
          <a:xfrm>
            <a:off x="7212013" y="1079500"/>
            <a:ext cx="3894138" cy="468947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800"/>
              <a:buFont typeface="Sorts Mill Goudy"/>
              <a:buNone/>
            </a:pPr>
            <a:r>
              <a:rPr lang="en-US" sz="4800" dirty="0"/>
              <a:t>What is a peripheral device?</a:t>
            </a:r>
            <a:endParaRPr dirty="0"/>
          </a:p>
        </p:txBody>
      </p:sp>
      <p:cxnSp>
        <p:nvCxnSpPr>
          <p:cNvPr id="323" name="Google Shape;323;p10">
            <a:extLst>
              <a:ext uri="{C183D7F6-B498-43B3-948B-1728B52AA6E4}">
                <adec:decorative xmlns:adec="http://schemas.microsoft.com/office/drawing/2017/decorative" val="1"/>
              </a:ext>
            </a:extLst>
          </p:cNvPr>
          <p:cNvCxnSpPr/>
          <p:nvPr/>
        </p:nvCxnSpPr>
        <p:spPr>
          <a:xfrm rot="5400000">
            <a:off x="5826000" y="3429000"/>
            <a:ext cx="540000" cy="0"/>
          </a:xfrm>
          <a:prstGeom prst="straightConnector1">
            <a:avLst/>
          </a:prstGeom>
          <a:noFill/>
          <a:ln w="12700" cap="flat" cmpd="sng">
            <a:solidFill>
              <a:srgbClr val="FFFFFF"/>
            </a:solidFill>
            <a:prstDash val="solid"/>
            <a:round/>
            <a:headEnd type="none" w="sm" len="sm"/>
            <a:tailEnd type="none" w="sm" len="sm"/>
          </a:ln>
        </p:spPr>
      </p:cxnSp>
      <p:grpSp>
        <p:nvGrpSpPr>
          <p:cNvPr id="324" name="Google Shape;324;p10"/>
          <p:cNvGrpSpPr/>
          <p:nvPr/>
        </p:nvGrpSpPr>
        <p:grpSpPr>
          <a:xfrm>
            <a:off x="1085849" y="1449158"/>
            <a:ext cx="4993593" cy="3950157"/>
            <a:chOff x="1306" y="916679"/>
            <a:chExt cx="4993593" cy="3950157"/>
          </a:xfrm>
        </p:grpSpPr>
        <p:sp>
          <p:nvSpPr>
            <p:cNvPr id="325" name="Google Shape;325;p10"/>
            <p:cNvSpPr/>
            <p:nvPr/>
          </p:nvSpPr>
          <p:spPr>
            <a:xfrm>
              <a:off x="291978" y="916679"/>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10"/>
            <p:cNvSpPr/>
            <p:nvPr/>
          </p:nvSpPr>
          <p:spPr>
            <a:xfrm>
              <a:off x="485759" y="1110461"/>
              <a:ext cx="521718" cy="521718"/>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10"/>
            <p:cNvSpPr/>
            <p:nvPr/>
          </p:nvSpPr>
          <p:spPr>
            <a:xfrm>
              <a:off x="1306"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10"/>
            <p:cNvSpPr txBox="1"/>
            <p:nvPr/>
          </p:nvSpPr>
          <p:spPr>
            <a:xfrm>
              <a:off x="1306"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KEYBOARD</a:t>
              </a:r>
              <a:endParaRPr sz="1400" b="0" i="0" u="none" strike="noStrike" cap="none">
                <a:solidFill>
                  <a:srgbClr val="000000"/>
                </a:solidFill>
                <a:latin typeface="Arial"/>
                <a:ea typeface="Arial"/>
                <a:cs typeface="Arial"/>
                <a:sym typeface="Arial"/>
              </a:endParaRPr>
            </a:p>
          </p:txBody>
        </p:sp>
        <p:sp>
          <p:nvSpPr>
            <p:cNvPr id="329" name="Google Shape;329;p10"/>
            <p:cNvSpPr/>
            <p:nvPr/>
          </p:nvSpPr>
          <p:spPr>
            <a:xfrm>
              <a:off x="2043462" y="916679"/>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10"/>
            <p:cNvSpPr/>
            <p:nvPr/>
          </p:nvSpPr>
          <p:spPr>
            <a:xfrm>
              <a:off x="2237244" y="1110461"/>
              <a:ext cx="521718" cy="521718"/>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10"/>
            <p:cNvSpPr/>
            <p:nvPr/>
          </p:nvSpPr>
          <p:spPr>
            <a:xfrm>
              <a:off x="1752791"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10"/>
            <p:cNvSpPr txBox="1"/>
            <p:nvPr/>
          </p:nvSpPr>
          <p:spPr>
            <a:xfrm>
              <a:off x="1752791"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MOUSE</a:t>
              </a:r>
              <a:endParaRPr sz="1400" b="0" i="0" u="none" strike="noStrike" cap="none">
                <a:solidFill>
                  <a:srgbClr val="000000"/>
                </a:solidFill>
                <a:latin typeface="Arial"/>
                <a:ea typeface="Arial"/>
                <a:cs typeface="Arial"/>
                <a:sym typeface="Arial"/>
              </a:endParaRPr>
            </a:p>
          </p:txBody>
        </p:sp>
        <p:sp>
          <p:nvSpPr>
            <p:cNvPr id="333" name="Google Shape;333;p10"/>
            <p:cNvSpPr/>
            <p:nvPr/>
          </p:nvSpPr>
          <p:spPr>
            <a:xfrm>
              <a:off x="3794947" y="916679"/>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10"/>
            <p:cNvSpPr/>
            <p:nvPr/>
          </p:nvSpPr>
          <p:spPr>
            <a:xfrm>
              <a:off x="3988728" y="1110461"/>
              <a:ext cx="521718" cy="521718"/>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10"/>
            <p:cNvSpPr/>
            <p:nvPr/>
          </p:nvSpPr>
          <p:spPr>
            <a:xfrm>
              <a:off x="3504275" y="2109179"/>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10"/>
            <p:cNvSpPr txBox="1"/>
            <p:nvPr/>
          </p:nvSpPr>
          <p:spPr>
            <a:xfrm>
              <a:off x="3504275" y="2109179"/>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CONTROLLER</a:t>
              </a:r>
              <a:endParaRPr sz="1400" b="0" i="0" u="none" strike="noStrike" cap="none">
                <a:solidFill>
                  <a:srgbClr val="000000"/>
                </a:solidFill>
                <a:latin typeface="Arial"/>
                <a:ea typeface="Arial"/>
                <a:cs typeface="Arial"/>
                <a:sym typeface="Arial"/>
              </a:endParaRPr>
            </a:p>
          </p:txBody>
        </p:sp>
        <p:sp>
          <p:nvSpPr>
            <p:cNvPr id="337" name="Google Shape;337;p10"/>
            <p:cNvSpPr/>
            <p:nvPr/>
          </p:nvSpPr>
          <p:spPr>
            <a:xfrm>
              <a:off x="291978" y="3078086"/>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0"/>
            <p:cNvSpPr/>
            <p:nvPr/>
          </p:nvSpPr>
          <p:spPr>
            <a:xfrm>
              <a:off x="485759" y="3271867"/>
              <a:ext cx="521718" cy="521718"/>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10"/>
            <p:cNvSpPr/>
            <p:nvPr/>
          </p:nvSpPr>
          <p:spPr>
            <a:xfrm>
              <a:off x="1306"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10"/>
            <p:cNvSpPr txBox="1"/>
            <p:nvPr/>
          </p:nvSpPr>
          <p:spPr>
            <a:xfrm>
              <a:off x="1306"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MONITOR</a:t>
              </a:r>
              <a:endParaRPr sz="1400" b="0" i="0" u="none" strike="noStrike" cap="none">
                <a:solidFill>
                  <a:srgbClr val="000000"/>
                </a:solidFill>
                <a:latin typeface="Arial"/>
                <a:ea typeface="Arial"/>
                <a:cs typeface="Arial"/>
                <a:sym typeface="Arial"/>
              </a:endParaRPr>
            </a:p>
          </p:txBody>
        </p:sp>
        <p:sp>
          <p:nvSpPr>
            <p:cNvPr id="341" name="Google Shape;341;p10"/>
            <p:cNvSpPr/>
            <p:nvPr/>
          </p:nvSpPr>
          <p:spPr>
            <a:xfrm>
              <a:off x="2043462" y="3078086"/>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0"/>
            <p:cNvSpPr/>
            <p:nvPr/>
          </p:nvSpPr>
          <p:spPr>
            <a:xfrm>
              <a:off x="2237244" y="3271867"/>
              <a:ext cx="521718" cy="521718"/>
            </a:xfrm>
            <a:prstGeom prst="rect">
              <a:avLst/>
            </a:prstGeom>
            <a:blipFill rotWithShape="1">
              <a:blip r:embed="rId7">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10"/>
            <p:cNvSpPr/>
            <p:nvPr/>
          </p:nvSpPr>
          <p:spPr>
            <a:xfrm>
              <a:off x="1752791"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10"/>
            <p:cNvSpPr txBox="1"/>
            <p:nvPr/>
          </p:nvSpPr>
          <p:spPr>
            <a:xfrm>
              <a:off x="1752791"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HEADPHONES</a:t>
              </a:r>
              <a:endParaRPr sz="1400" b="0" i="0" u="none" strike="noStrike" cap="none">
                <a:solidFill>
                  <a:srgbClr val="000000"/>
                </a:solidFill>
                <a:latin typeface="Arial"/>
                <a:ea typeface="Arial"/>
                <a:cs typeface="Arial"/>
                <a:sym typeface="Arial"/>
              </a:endParaRPr>
            </a:p>
          </p:txBody>
        </p:sp>
        <p:sp>
          <p:nvSpPr>
            <p:cNvPr id="345" name="Google Shape;345;p10"/>
            <p:cNvSpPr/>
            <p:nvPr/>
          </p:nvSpPr>
          <p:spPr>
            <a:xfrm>
              <a:off x="3794947" y="3078086"/>
              <a:ext cx="909281" cy="909281"/>
            </a:xfrm>
            <a:prstGeom prst="round2DiagRect">
              <a:avLst>
                <a:gd name="adj1" fmla="val 29727"/>
                <a:gd name="adj2" fmla="val 0"/>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10"/>
            <p:cNvSpPr/>
            <p:nvPr/>
          </p:nvSpPr>
          <p:spPr>
            <a:xfrm>
              <a:off x="3988728" y="3271867"/>
              <a:ext cx="521718" cy="521718"/>
            </a:xfrm>
            <a:prstGeom prst="rect">
              <a:avLst/>
            </a:prstGeom>
            <a:blipFill rotWithShape="1">
              <a:blip r:embed="rId8">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10"/>
            <p:cNvSpPr/>
            <p:nvPr/>
          </p:nvSpPr>
          <p:spPr>
            <a:xfrm>
              <a:off x="3504275" y="4270586"/>
              <a:ext cx="1490624" cy="59625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10"/>
            <p:cNvSpPr txBox="1"/>
            <p:nvPr/>
          </p:nvSpPr>
          <p:spPr>
            <a:xfrm>
              <a:off x="3504275" y="4270586"/>
              <a:ext cx="1490624" cy="596250"/>
            </a:xfrm>
            <a:prstGeom prst="rect">
              <a:avLst/>
            </a:prstGeom>
            <a:noFill/>
            <a:ln>
              <a:noFill/>
            </a:ln>
          </p:spPr>
          <p:txBody>
            <a:bodyPr spcFirstLastPara="1" wrap="square" lIns="0" tIns="0" rIns="0" bIns="0" anchor="t" anchorCtr="0">
              <a:noAutofit/>
            </a:bodyPr>
            <a:lstStyle/>
            <a:p>
              <a:pPr marL="0" marR="0" lvl="0" indent="0" algn="ctr" rtl="0">
                <a:lnSpc>
                  <a:spcPct val="90000"/>
                </a:lnSpc>
                <a:spcBef>
                  <a:spcPts val="0"/>
                </a:spcBef>
                <a:spcAft>
                  <a:spcPts val="0"/>
                </a:spcAft>
                <a:buClr>
                  <a:schemeClr val="dk1"/>
                </a:buClr>
                <a:buSzPts val="1700"/>
                <a:buFont typeface="Avenir"/>
                <a:buNone/>
              </a:pPr>
              <a:r>
                <a:rPr lang="en-US" sz="1700" b="0" i="0" u="none" strike="noStrike" cap="none">
                  <a:solidFill>
                    <a:schemeClr val="dk1"/>
                  </a:solidFill>
                  <a:latin typeface="Avenir"/>
                  <a:ea typeface="Avenir"/>
                  <a:cs typeface="Avenir"/>
                  <a:sym typeface="Avenir"/>
                </a:rPr>
                <a:t>FLASH DRIVE</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6"/>
          <p:cNvSpPr txBox="1">
            <a:spLocks noGrp="1"/>
          </p:cNvSpPr>
          <p:nvPr>
            <p:ph type="title"/>
          </p:nvPr>
        </p:nvSpPr>
        <p:spPr>
          <a:xfrm>
            <a:off x="989400" y="395289"/>
            <a:ext cx="10213200" cy="85248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dirty="0"/>
              <a:t>Ports on a computer: Desktop vs. Laptop</a:t>
            </a:r>
            <a:endParaRPr dirty="0"/>
          </a:p>
        </p:txBody>
      </p:sp>
      <p:pic>
        <p:nvPicPr>
          <p:cNvPr id="354" name="Google Shape;354;p36" descr="Diagram - back of PC tower&#10;Serial port, DisplayPort, HDMI top left&#10;USB type-A ports, ethernet port directly below&#10;Power port bottom left"/>
          <p:cNvPicPr preferRelativeResize="0"/>
          <p:nvPr/>
        </p:nvPicPr>
        <p:blipFill rotWithShape="1">
          <a:blip r:embed="rId3">
            <a:alphaModFix/>
          </a:blip>
          <a:srcRect/>
          <a:stretch/>
        </p:blipFill>
        <p:spPr>
          <a:xfrm>
            <a:off x="1063292" y="1642807"/>
            <a:ext cx="4641660" cy="3086211"/>
          </a:xfrm>
          <a:prstGeom prst="rect">
            <a:avLst/>
          </a:prstGeom>
          <a:noFill/>
          <a:ln>
            <a:noFill/>
          </a:ln>
        </p:spPr>
      </p:pic>
      <p:pic>
        <p:nvPicPr>
          <p:cNvPr id="355" name="Google Shape;355;p36" descr="side view of laptop with ethernet port, HDMI, and two USB-A ports"/>
          <p:cNvPicPr preferRelativeResize="0"/>
          <p:nvPr/>
        </p:nvPicPr>
        <p:blipFill rotWithShape="1">
          <a:blip r:embed="rId4">
            <a:alphaModFix/>
          </a:blip>
          <a:srcRect/>
          <a:stretch/>
        </p:blipFill>
        <p:spPr>
          <a:xfrm>
            <a:off x="6523803" y="1083463"/>
            <a:ext cx="4604905" cy="2131900"/>
          </a:xfrm>
          <a:prstGeom prst="rect">
            <a:avLst/>
          </a:prstGeom>
          <a:noFill/>
          <a:ln>
            <a:noFill/>
          </a:ln>
        </p:spPr>
      </p:pic>
      <p:sp>
        <p:nvSpPr>
          <p:cNvPr id="356" name="Google Shape;356;p36"/>
          <p:cNvSpPr txBox="1"/>
          <p:nvPr/>
        </p:nvSpPr>
        <p:spPr>
          <a:xfrm>
            <a:off x="6369937" y="3331415"/>
            <a:ext cx="4912636" cy="3093114"/>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2000"/>
              <a:buFont typeface="Arial"/>
              <a:buChar char="•"/>
            </a:pPr>
            <a:r>
              <a:rPr lang="en-US" sz="2000" b="0" i="0" u="none" strike="noStrike" cap="none" dirty="0">
                <a:solidFill>
                  <a:schemeClr val="bg2">
                    <a:lumMod val="25000"/>
                  </a:schemeClr>
                </a:solidFill>
                <a:latin typeface="Bahnschrift" panose="020B0502040204020203" pitchFamily="34" charset="0"/>
                <a:ea typeface="Avenir"/>
                <a:cs typeface="Avenir"/>
                <a:sym typeface="Avenir"/>
              </a:rPr>
              <a:t>Although the laptop above features an </a:t>
            </a:r>
            <a:r>
              <a:rPr lang="en-US" sz="2000" b="1" i="0" u="none" strike="noStrike" cap="none" dirty="0">
                <a:solidFill>
                  <a:schemeClr val="accent4"/>
                </a:solidFill>
                <a:latin typeface="Bahnschrift" panose="020B0502040204020203" pitchFamily="34" charset="0"/>
                <a:ea typeface="Avenir"/>
                <a:cs typeface="Avenir"/>
                <a:sym typeface="Avenir"/>
              </a:rPr>
              <a:t>Ethernet</a:t>
            </a:r>
            <a:r>
              <a:rPr lang="en-US" sz="2000" b="0" i="0" u="none" strike="noStrike" cap="none" dirty="0">
                <a:solidFill>
                  <a:srgbClr val="000000"/>
                </a:solidFill>
                <a:latin typeface="Bahnschrift" panose="020B0502040204020203" pitchFamily="34" charset="0"/>
                <a:ea typeface="Avenir"/>
                <a:cs typeface="Avenir"/>
                <a:sym typeface="Avenir"/>
              </a:rPr>
              <a:t> </a:t>
            </a:r>
            <a:r>
              <a:rPr lang="en-US" sz="2000" b="0" i="0" u="none" strike="noStrike" cap="none" dirty="0">
                <a:solidFill>
                  <a:schemeClr val="bg2">
                    <a:lumMod val="25000"/>
                  </a:schemeClr>
                </a:solidFill>
                <a:latin typeface="Bahnschrift" panose="020B0502040204020203" pitchFamily="34" charset="0"/>
                <a:ea typeface="Avenir"/>
                <a:cs typeface="Avenir"/>
                <a:sym typeface="Avenir"/>
              </a:rPr>
              <a:t>(RJ-45) port, it is hard to find a laptop in 2025 that still has one! For one, it makes your laptop’s form factor thicker. (You can buy USB adapters though!)</a:t>
            </a:r>
            <a:endParaRPr dirty="0">
              <a:solidFill>
                <a:schemeClr val="bg2">
                  <a:lumMod val="25000"/>
                </a:schemeClr>
              </a:solidFill>
              <a:latin typeface="Bahnschrift" panose="020B0502040204020203" pitchFamily="34" charset="0"/>
            </a:endParaRPr>
          </a:p>
          <a:p>
            <a:pPr marL="285750" marR="0" lvl="0" indent="-285750" algn="l" rtl="0">
              <a:lnSpc>
                <a:spcPct val="100000"/>
              </a:lnSpc>
              <a:spcBef>
                <a:spcPts val="1800"/>
              </a:spcBef>
              <a:spcAft>
                <a:spcPts val="0"/>
              </a:spcAft>
              <a:buClr>
                <a:srgbClr val="000000"/>
              </a:buClr>
              <a:buSzPts val="2000"/>
              <a:buFont typeface="Arial"/>
              <a:buChar char="•"/>
            </a:pPr>
            <a:r>
              <a:rPr lang="en-US" sz="2000" b="0" i="0" u="none" strike="noStrike" cap="none" dirty="0">
                <a:solidFill>
                  <a:srgbClr val="000000"/>
                </a:solidFill>
                <a:latin typeface="Bahnschrift" panose="020B0502040204020203" pitchFamily="34" charset="0"/>
                <a:ea typeface="Avenir"/>
                <a:cs typeface="Avenir"/>
                <a:sym typeface="Avenir"/>
              </a:rPr>
              <a:t>Consider what ports you might need for all your peripherals </a:t>
            </a:r>
            <a:r>
              <a:rPr lang="en-US" sz="2000" b="1" i="0" u="none" strike="noStrike" cap="none" dirty="0">
                <a:solidFill>
                  <a:schemeClr val="accent4"/>
                </a:solidFill>
                <a:latin typeface="Bahnschrift" panose="020B0502040204020203" pitchFamily="34" charset="0"/>
                <a:ea typeface="Avenir"/>
                <a:cs typeface="Avenir"/>
                <a:sym typeface="Avenir"/>
              </a:rPr>
              <a:t>before</a:t>
            </a:r>
            <a:r>
              <a:rPr lang="en-US" sz="2000" b="0" i="0" u="none" strike="noStrike" cap="none" dirty="0">
                <a:solidFill>
                  <a:srgbClr val="000000"/>
                </a:solidFill>
                <a:latin typeface="Bahnschrift" panose="020B0502040204020203" pitchFamily="34" charset="0"/>
                <a:ea typeface="Avenir"/>
                <a:cs typeface="Avenir"/>
                <a:sym typeface="Avenir"/>
              </a:rPr>
              <a:t> you purchase!</a:t>
            </a:r>
            <a:endParaRPr dirty="0">
              <a:latin typeface="Bahnschrift" panose="020B0502040204020203" pitchFamily="34" charset="0"/>
            </a:endParaRPr>
          </a:p>
        </p:txBody>
      </p:sp>
      <p:sp>
        <p:nvSpPr>
          <p:cNvPr id="357" name="Google Shape;357;p36"/>
          <p:cNvSpPr txBox="1"/>
          <p:nvPr/>
        </p:nvSpPr>
        <p:spPr>
          <a:xfrm>
            <a:off x="989400" y="4922602"/>
            <a:ext cx="5285400" cy="16619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chemeClr val="accent4"/>
                </a:solidFill>
                <a:latin typeface="Bahnschrift" panose="020B0502040204020203" pitchFamily="34" charset="0"/>
                <a:ea typeface="Avenir"/>
                <a:cs typeface="Avenir"/>
                <a:sym typeface="Avenir"/>
              </a:rPr>
              <a:t>Enterprise</a:t>
            </a:r>
            <a:r>
              <a:rPr lang="en-US" sz="2000" b="0" i="0" u="none" strike="noStrike" cap="none" dirty="0">
                <a:solidFill>
                  <a:srgbClr val="000000"/>
                </a:solidFill>
                <a:latin typeface="Bahnschrift" panose="020B0502040204020203" pitchFamily="34" charset="0"/>
                <a:ea typeface="Avenir"/>
                <a:cs typeface="Avenir"/>
                <a:sym typeface="Avenir"/>
              </a:rPr>
              <a:t> </a:t>
            </a:r>
            <a:r>
              <a:rPr lang="en-US" sz="2000" b="0" i="0" u="none" strike="noStrike" cap="none" dirty="0">
                <a:solidFill>
                  <a:schemeClr val="bg2">
                    <a:lumMod val="25000"/>
                  </a:schemeClr>
                </a:solidFill>
                <a:latin typeface="Bahnschrift" panose="020B0502040204020203" pitchFamily="34" charset="0"/>
                <a:ea typeface="Avenir"/>
                <a:cs typeface="Avenir"/>
                <a:sym typeface="Avenir"/>
              </a:rPr>
              <a:t>desktops tend to include DisplayPort ports for several reasons (locking, support multiple monitors, higher bandwidth than HDMI </a:t>
            </a:r>
            <a:r>
              <a:rPr lang="en-US" sz="2200" dirty="0">
                <a:solidFill>
                  <a:schemeClr val="bg2">
                    <a:lumMod val="25000"/>
                  </a:schemeClr>
                </a:solidFill>
                <a:latin typeface="Bahnschrift" panose="020B0502040204020203" pitchFamily="34" charset="0"/>
              </a:rPr>
              <a:t>➔</a:t>
            </a:r>
            <a:r>
              <a:rPr lang="en-US" sz="2000" b="0" i="0" u="none" strike="noStrike" cap="none" dirty="0">
                <a:solidFill>
                  <a:schemeClr val="bg2">
                    <a:lumMod val="25000"/>
                  </a:schemeClr>
                </a:solidFill>
                <a:latin typeface="Bahnschrift" panose="020B0502040204020203" pitchFamily="34" charset="0"/>
                <a:ea typeface="Avenir"/>
                <a:cs typeface="Avenir"/>
                <a:sym typeface="Avenir"/>
              </a:rPr>
              <a:t> better resolutions &amp; refresh rates).</a:t>
            </a:r>
            <a:endParaRPr dirty="0">
              <a:solidFill>
                <a:schemeClr val="bg2">
                  <a:lumMod val="25000"/>
                </a:schemeClr>
              </a:solidFill>
              <a:latin typeface="Bahnschrift" panose="020B0502040204020203"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62"/>
        <p:cNvGrpSpPr/>
        <p:nvPr/>
      </p:nvGrpSpPr>
      <p:grpSpPr>
        <a:xfrm>
          <a:off x="0" y="0"/>
          <a:ext cx="0" cy="0"/>
          <a:chOff x="0" y="0"/>
          <a:chExt cx="0" cy="0"/>
        </a:xfrm>
      </p:grpSpPr>
      <p:sp>
        <p:nvSpPr>
          <p:cNvPr id="364" name="Google Shape;364;p11"/>
          <p:cNvSpPr txBox="1">
            <a:spLocks noGrp="1"/>
          </p:cNvSpPr>
          <p:nvPr>
            <p:ph type="title"/>
          </p:nvPr>
        </p:nvSpPr>
        <p:spPr>
          <a:xfrm>
            <a:off x="7790850" y="2277393"/>
            <a:ext cx="3528000" cy="230321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200"/>
              <a:buFont typeface="Sorts Mill Goudy"/>
              <a:buNone/>
            </a:pPr>
            <a:r>
              <a:rPr lang="en-US" sz="4600" dirty="0"/>
              <a:t>Display Connector Cables</a:t>
            </a:r>
            <a:endParaRPr sz="4600" dirty="0"/>
          </a:p>
        </p:txBody>
      </p:sp>
      <p:cxnSp>
        <p:nvCxnSpPr>
          <p:cNvPr id="365" name="Google Shape;365;p11">
            <a:extLst>
              <a:ext uri="{C183D7F6-B498-43B3-948B-1728B52AA6E4}">
                <adec:decorative xmlns:adec="http://schemas.microsoft.com/office/drawing/2017/decorative" val="1"/>
              </a:ext>
            </a:extLst>
          </p:cNvPr>
          <p:cNvCxnSpPr/>
          <p:nvPr/>
        </p:nvCxnSpPr>
        <p:spPr>
          <a:xfrm rot="5400000">
            <a:off x="4714750" y="1691606"/>
            <a:ext cx="540000" cy="0"/>
          </a:xfrm>
          <a:prstGeom prst="straightConnector1">
            <a:avLst/>
          </a:prstGeom>
          <a:noFill/>
          <a:ln w="12700" cap="flat" cmpd="sng">
            <a:solidFill>
              <a:srgbClr val="FFFFFF"/>
            </a:solidFill>
            <a:prstDash val="solid"/>
            <a:round/>
            <a:headEnd type="none" w="sm" len="sm"/>
            <a:tailEnd type="none" w="sm" len="sm"/>
          </a:ln>
        </p:spPr>
      </p:cxnSp>
      <p:sp>
        <p:nvSpPr>
          <p:cNvPr id="366" name="Google Shape;366;p11"/>
          <p:cNvSpPr txBox="1">
            <a:spLocks noGrp="1"/>
          </p:cNvSpPr>
          <p:nvPr>
            <p:ph type="body" idx="1"/>
          </p:nvPr>
        </p:nvSpPr>
        <p:spPr>
          <a:xfrm>
            <a:off x="237758" y="2816044"/>
            <a:ext cx="7220318" cy="3219206"/>
          </a:xfrm>
          <a:prstGeom prst="rect">
            <a:avLst/>
          </a:prstGeom>
          <a:solidFill>
            <a:srgbClr val="FFFFFF">
              <a:alpha val="43922"/>
            </a:srgbClr>
          </a:solidFill>
          <a:ln>
            <a:noFill/>
          </a:ln>
        </p:spPr>
        <p:txBody>
          <a:bodyPr spcFirstLastPara="1" wrap="square" lIns="91425" tIns="45700" rIns="91425" bIns="45700" anchor="ctr" anchorCtr="0">
            <a:normAutofit/>
          </a:bodyPr>
          <a:lstStyle/>
          <a:p>
            <a:pPr marL="360000" lvl="0" indent="-360000" algn="l" rtl="0">
              <a:lnSpc>
                <a:spcPct val="140000"/>
              </a:lnSpc>
              <a:spcBef>
                <a:spcPts val="0"/>
              </a:spcBef>
              <a:spcAft>
                <a:spcPts val="0"/>
              </a:spcAft>
              <a:buSzPts val="1700"/>
              <a:buChar char="·"/>
            </a:pPr>
            <a:r>
              <a:rPr lang="en-US" sz="2300" dirty="0"/>
              <a:t>HDMI – Most commonly used for monitors and TVs.</a:t>
            </a:r>
            <a:endParaRPr sz="2300" dirty="0"/>
          </a:p>
          <a:p>
            <a:pPr marL="360000" lvl="0" indent="-360000" algn="l" rtl="0">
              <a:lnSpc>
                <a:spcPct val="140000"/>
              </a:lnSpc>
              <a:spcBef>
                <a:spcPts val="1000"/>
              </a:spcBef>
              <a:spcAft>
                <a:spcPts val="0"/>
              </a:spcAft>
              <a:buSzPts val="1700"/>
              <a:buChar char="·"/>
            </a:pPr>
            <a:r>
              <a:rPr lang="en-US" sz="2300" dirty="0"/>
              <a:t>DisplayPort – Used in professional settings and for gaming monitors. Superior to HDMI!</a:t>
            </a:r>
            <a:endParaRPr sz="2300" dirty="0"/>
          </a:p>
          <a:p>
            <a:pPr marL="360000" lvl="0" indent="-360000" algn="l" rtl="0">
              <a:lnSpc>
                <a:spcPct val="140000"/>
              </a:lnSpc>
              <a:spcBef>
                <a:spcPts val="1000"/>
              </a:spcBef>
              <a:spcAft>
                <a:spcPts val="0"/>
              </a:spcAft>
              <a:buSzPts val="1700"/>
              <a:buChar char="·"/>
            </a:pPr>
            <a:r>
              <a:rPr lang="en-US" sz="2300" dirty="0"/>
              <a:t>VGA and DVI – older screw-in cables found on CRT monitors and some older LED and LCD monitors.</a:t>
            </a:r>
            <a:endParaRPr sz="2300" dirty="0"/>
          </a:p>
        </p:txBody>
      </p:sp>
      <p:pic>
        <p:nvPicPr>
          <p:cNvPr id="3" name="Picture 2">
            <a:extLst>
              <a:ext uri="{FF2B5EF4-FFF2-40B4-BE49-F238E27FC236}">
                <a16:creationId xmlns:a16="http://schemas.microsoft.com/office/drawing/2014/main" id="{5D6AF4E2-D0A6-2FDD-E0A9-9D426C49A4DB}"/>
              </a:ext>
            </a:extLst>
          </p:cNvPr>
          <p:cNvPicPr>
            <a:picLocks noChangeAspect="1"/>
          </p:cNvPicPr>
          <p:nvPr/>
        </p:nvPicPr>
        <p:blipFill>
          <a:blip r:embed="rId4"/>
          <a:stretch>
            <a:fillRect/>
          </a:stretch>
        </p:blipFill>
        <p:spPr>
          <a:xfrm>
            <a:off x="787425" y="680857"/>
            <a:ext cx="5018888" cy="202149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12"/>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a:t>Audio</a:t>
            </a:r>
            <a:endParaRPr/>
          </a:p>
        </p:txBody>
      </p:sp>
      <p:sp>
        <p:nvSpPr>
          <p:cNvPr id="375" name="Google Shape;375;p12"/>
          <p:cNvSpPr txBox="1">
            <a:spLocks noGrp="1"/>
          </p:cNvSpPr>
          <p:nvPr>
            <p:ph type="body" idx="1"/>
          </p:nvPr>
        </p:nvSpPr>
        <p:spPr>
          <a:xfrm>
            <a:off x="989400" y="1685925"/>
            <a:ext cx="10213200" cy="4040191"/>
          </a:xfrm>
          <a:prstGeom prst="rect">
            <a:avLst/>
          </a:prstGeom>
          <a:noFill/>
          <a:ln>
            <a:noFill/>
          </a:ln>
        </p:spPr>
        <p:txBody>
          <a:bodyPr spcFirstLastPara="1" wrap="square" lIns="91425" tIns="45700" rIns="91425" bIns="45700" anchor="t" anchorCtr="0">
            <a:normAutofit fontScale="85000" lnSpcReduction="20000"/>
          </a:bodyPr>
          <a:lstStyle/>
          <a:p>
            <a:pPr marL="360000" lvl="0" indent="-360000" algn="l" rtl="0">
              <a:lnSpc>
                <a:spcPct val="150000"/>
              </a:lnSpc>
              <a:spcBef>
                <a:spcPts val="0"/>
              </a:spcBef>
              <a:spcAft>
                <a:spcPts val="0"/>
              </a:spcAft>
              <a:buSzPts val="2000"/>
              <a:buChar char="·"/>
            </a:pPr>
            <a:r>
              <a:rPr lang="en-US" dirty="0"/>
              <a:t>Most audio is processed “on-board” – either by the motherboard or the GPU.</a:t>
            </a:r>
            <a:endParaRPr dirty="0"/>
          </a:p>
          <a:p>
            <a:pPr marL="360000" lvl="0" indent="-360000" algn="l" rtl="0">
              <a:lnSpc>
                <a:spcPct val="150000"/>
              </a:lnSpc>
              <a:spcBef>
                <a:spcPts val="1000"/>
              </a:spcBef>
              <a:spcAft>
                <a:spcPts val="0"/>
              </a:spcAft>
              <a:buSzPts val="2000"/>
              <a:buChar char="·"/>
            </a:pPr>
            <a:r>
              <a:rPr lang="en-US" dirty="0"/>
              <a:t>Sound Cards, like GPUs, do exist – mostly used in studio settings.</a:t>
            </a:r>
            <a:endParaRPr dirty="0"/>
          </a:p>
          <a:p>
            <a:pPr marL="360000" lvl="0" indent="-360000" algn="l" rtl="0">
              <a:lnSpc>
                <a:spcPct val="150000"/>
              </a:lnSpc>
              <a:spcBef>
                <a:spcPts val="1000"/>
              </a:spcBef>
              <a:spcAft>
                <a:spcPts val="0"/>
              </a:spcAft>
              <a:buSzPts val="2000"/>
              <a:buChar char="·"/>
            </a:pPr>
            <a:r>
              <a:rPr lang="en-US" dirty="0"/>
              <a:t>USB connections, HDMI and DisplayPort also serve as an audio connection, along with the “Headphone Jack” TRS connector of various sizes.</a:t>
            </a:r>
            <a:endParaRPr dirty="0"/>
          </a:p>
          <a:p>
            <a:pPr marL="0" lvl="0" indent="0" algn="l" rtl="0">
              <a:lnSpc>
                <a:spcPct val="150000"/>
              </a:lnSpc>
              <a:spcBef>
                <a:spcPts val="1000"/>
              </a:spcBef>
              <a:spcAft>
                <a:spcPts val="0"/>
              </a:spcAft>
              <a:buSzPts val="1400"/>
              <a:buNone/>
            </a:pPr>
            <a:r>
              <a:rPr lang="en-US" sz="1400" i="1" dirty="0"/>
              <a:t>				</a:t>
            </a:r>
            <a:endParaRPr dirty="0"/>
          </a:p>
        </p:txBody>
      </p:sp>
      <p:pic>
        <p:nvPicPr>
          <p:cNvPr id="376" name="Google Shape;376;p12" descr="A group of audio plugs&#10;&#10;Description automatically generated"/>
          <p:cNvPicPr preferRelativeResize="0"/>
          <p:nvPr/>
        </p:nvPicPr>
        <p:blipFill rotWithShape="1">
          <a:blip r:embed="rId3">
            <a:alphaModFix/>
            <a:extLst>
              <a:ext uri="{BEBA8EAE-BF5A-486C-A8C5-ECC9F3942E4B}">
                <a14:imgProps xmlns:a14="http://schemas.microsoft.com/office/drawing/2010/main">
                  <a14:imgLayer r:embed="rId4">
                    <a14:imgEffect>
                      <a14:brightnessContrast bright="20000"/>
                    </a14:imgEffect>
                  </a14:imgLayer>
                </a14:imgProps>
              </a:ext>
            </a:extLst>
          </a:blip>
          <a:srcRect t="2596" r="8324"/>
          <a:stretch>
            <a:fillRect/>
          </a:stretch>
        </p:blipFill>
        <p:spPr>
          <a:xfrm>
            <a:off x="7476859" y="4438650"/>
            <a:ext cx="3415607" cy="2419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13"/>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a:t>USB Connector Cables (Power and/or data)</a:t>
            </a:r>
            <a:endParaRPr/>
          </a:p>
        </p:txBody>
      </p:sp>
      <p:sp>
        <p:nvSpPr>
          <p:cNvPr id="385" name="Google Shape;385;p13"/>
          <p:cNvSpPr txBox="1"/>
          <p:nvPr/>
        </p:nvSpPr>
        <p:spPr>
          <a:xfrm>
            <a:off x="10021455" y="1508125"/>
            <a:ext cx="1505527" cy="13849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1" u="none" strike="noStrike" cap="none" dirty="0">
                <a:solidFill>
                  <a:schemeClr val="dk1"/>
                </a:solidFill>
                <a:latin typeface="Avenir"/>
                <a:ea typeface="Avenir"/>
                <a:cs typeface="Avenir"/>
                <a:sym typeface="Avenir"/>
              </a:rPr>
              <a:t>Honorable Mention:</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200" b="0" i="1" u="none" strike="noStrike" cap="none" dirty="0">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Avenir"/>
                <a:ea typeface="Avenir"/>
                <a:cs typeface="Avenir"/>
                <a:sym typeface="Avenir"/>
              </a:rPr>
              <a:t>Lightning Cable</a:t>
            </a:r>
            <a:endParaRPr sz="1400" b="0" i="0" u="none" strike="noStrike" cap="none" dirty="0">
              <a:solidFill>
                <a:srgbClr val="000000"/>
              </a:solidFill>
              <a:latin typeface="Arial"/>
              <a:ea typeface="Arial"/>
              <a:cs typeface="Arial"/>
              <a:sym typeface="Arial"/>
            </a:endParaRPr>
          </a:p>
        </p:txBody>
      </p:sp>
      <p:pic>
        <p:nvPicPr>
          <p:cNvPr id="6" name="Picture 5">
            <a:extLst>
              <a:ext uri="{FF2B5EF4-FFF2-40B4-BE49-F238E27FC236}">
                <a16:creationId xmlns:a16="http://schemas.microsoft.com/office/drawing/2014/main" id="{0756D1F0-9B65-48DC-E0B7-0E5C67EDB5F0}"/>
              </a:ext>
            </a:extLst>
          </p:cNvPr>
          <p:cNvPicPr>
            <a:picLocks noChangeAspect="1"/>
          </p:cNvPicPr>
          <p:nvPr/>
        </p:nvPicPr>
        <p:blipFill>
          <a:blip r:embed="rId3"/>
          <a:stretch>
            <a:fillRect/>
          </a:stretch>
        </p:blipFill>
        <p:spPr>
          <a:xfrm>
            <a:off x="989400" y="1348729"/>
            <a:ext cx="9027143" cy="4714581"/>
          </a:xfrm>
          <a:prstGeom prst="rect">
            <a:avLst/>
          </a:prstGeom>
        </p:spPr>
      </p:pic>
      <p:pic>
        <p:nvPicPr>
          <p:cNvPr id="10" name="Picture 9">
            <a:extLst>
              <a:ext uri="{FF2B5EF4-FFF2-40B4-BE49-F238E27FC236}">
                <a16:creationId xmlns:a16="http://schemas.microsoft.com/office/drawing/2014/main" id="{D56468EF-51C9-5ECE-F0B9-BBDB7FF39B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7482" y="2899728"/>
            <a:ext cx="567065" cy="274859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89"/>
        <p:cNvGrpSpPr/>
        <p:nvPr/>
      </p:nvGrpSpPr>
      <p:grpSpPr>
        <a:xfrm>
          <a:off x="0" y="0"/>
          <a:ext cx="0" cy="0"/>
          <a:chOff x="0" y="0"/>
          <a:chExt cx="0" cy="0"/>
        </a:xfrm>
      </p:grpSpPr>
      <p:sp>
        <p:nvSpPr>
          <p:cNvPr id="391" name="Google Shape;391;p14"/>
          <p:cNvSpPr txBox="1">
            <a:spLocks noGrp="1"/>
          </p:cNvSpPr>
          <p:nvPr>
            <p:ph type="title"/>
          </p:nvPr>
        </p:nvSpPr>
        <p:spPr>
          <a:xfrm>
            <a:off x="990000" y="395288"/>
            <a:ext cx="4078800" cy="1597754"/>
          </a:xfrm>
          <a:prstGeom prst="rect">
            <a:avLst/>
          </a:prstGeom>
          <a:noFill/>
          <a:ln>
            <a:noFill/>
          </a:ln>
        </p:spPr>
        <p:txBody>
          <a:bodyPr spcFirstLastPara="1" wrap="square" lIns="91425" tIns="45700" rIns="91425" bIns="45700" anchor="b" anchorCtr="0">
            <a:normAutofit/>
          </a:bodyPr>
          <a:lstStyle/>
          <a:p>
            <a:pPr marL="0" lvl="0" indent="0" algn="ctr" rtl="0">
              <a:lnSpc>
                <a:spcPct val="100000"/>
              </a:lnSpc>
              <a:spcBef>
                <a:spcPts val="0"/>
              </a:spcBef>
              <a:spcAft>
                <a:spcPts val="0"/>
              </a:spcAft>
              <a:buClr>
                <a:schemeClr val="dk1"/>
              </a:buClr>
              <a:buSzPts val="3200"/>
              <a:buFont typeface="Sorts Mill Goudy"/>
              <a:buNone/>
            </a:pPr>
            <a:r>
              <a:rPr lang="en-US" dirty="0"/>
              <a:t>Ethernet Cable (RJ-45)</a:t>
            </a:r>
            <a:endParaRPr dirty="0"/>
          </a:p>
        </p:txBody>
      </p:sp>
      <p:sp>
        <p:nvSpPr>
          <p:cNvPr id="392" name="Google Shape;392;p14"/>
          <p:cNvSpPr txBox="1">
            <a:spLocks noGrp="1"/>
          </p:cNvSpPr>
          <p:nvPr>
            <p:ph type="body" idx="1"/>
          </p:nvPr>
        </p:nvSpPr>
        <p:spPr>
          <a:xfrm>
            <a:off x="989999" y="2361601"/>
            <a:ext cx="4982175" cy="3416900"/>
          </a:xfrm>
          <a:prstGeom prst="rect">
            <a:avLst/>
          </a:prstGeom>
          <a:noFill/>
          <a:ln>
            <a:noFill/>
          </a:ln>
        </p:spPr>
        <p:txBody>
          <a:bodyPr spcFirstLastPara="1" wrap="square" lIns="91425" tIns="45700" rIns="91425" bIns="45700" anchor="t" anchorCtr="0">
            <a:normAutofit/>
          </a:bodyPr>
          <a:lstStyle/>
          <a:p>
            <a:pPr marL="360000" lvl="0" indent="-360000" algn="l" rtl="0">
              <a:lnSpc>
                <a:spcPct val="150000"/>
              </a:lnSpc>
              <a:spcBef>
                <a:spcPts val="0"/>
              </a:spcBef>
              <a:spcAft>
                <a:spcPts val="0"/>
              </a:spcAft>
              <a:buSzPts val="2000"/>
              <a:buChar char="·"/>
            </a:pPr>
            <a:r>
              <a:rPr lang="en-US" dirty="0"/>
              <a:t>Primarily used for computer networking</a:t>
            </a:r>
            <a:endParaRPr dirty="0"/>
          </a:p>
          <a:p>
            <a:pPr marL="360000" lvl="0" indent="-360000" algn="l" rtl="0">
              <a:lnSpc>
                <a:spcPct val="150000"/>
              </a:lnSpc>
              <a:spcBef>
                <a:spcPts val="1000"/>
              </a:spcBef>
              <a:spcAft>
                <a:spcPts val="0"/>
              </a:spcAft>
              <a:buSzPts val="2000"/>
              <a:buChar char="·"/>
            </a:pPr>
            <a:r>
              <a:rPr lang="en-US" dirty="0"/>
              <a:t>Allows multiple computers to communicate</a:t>
            </a:r>
            <a:endParaRPr dirty="0"/>
          </a:p>
        </p:txBody>
      </p:sp>
      <p:pic>
        <p:nvPicPr>
          <p:cNvPr id="393" name="Google Shape;393;p14"/>
          <p:cNvPicPr preferRelativeResize="0"/>
          <p:nvPr/>
        </p:nvPicPr>
        <p:blipFill rotWithShape="1">
          <a:blip r:embed="rId4">
            <a:alphaModFix/>
          </a:blip>
          <a:srcRect t="22918" b="10961"/>
          <a:stretch/>
        </p:blipFill>
        <p:spPr>
          <a:xfrm>
            <a:off x="6096000" y="540033"/>
            <a:ext cx="5553600" cy="2754000"/>
          </a:xfrm>
          <a:prstGeom prst="rect">
            <a:avLst/>
          </a:prstGeom>
          <a:noFill/>
          <a:ln>
            <a:noFill/>
          </a:ln>
        </p:spPr>
      </p:pic>
      <p:pic>
        <p:nvPicPr>
          <p:cNvPr id="394" name="Google Shape;394;p14"/>
          <p:cNvPicPr preferRelativeResize="0"/>
          <p:nvPr/>
        </p:nvPicPr>
        <p:blipFill rotWithShape="1">
          <a:blip r:embed="rId5">
            <a:alphaModFix/>
          </a:blip>
          <a:srcRect t="39171" r="-488" b="-1126"/>
          <a:stretch/>
        </p:blipFill>
        <p:spPr>
          <a:xfrm>
            <a:off x="6095997" y="3429001"/>
            <a:ext cx="5553603" cy="28829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a:defRPr/>
            </a:pPr>
            <a:r>
              <a:rPr lang="en-US" sz="4000" b="1" dirty="0"/>
              <a:t>Why do we need different elements?</a:t>
            </a:r>
          </a:p>
        </p:txBody>
      </p:sp>
      <p:sp>
        <p:nvSpPr>
          <p:cNvPr id="3075" name="Rectangle 3"/>
          <p:cNvSpPr>
            <a:spLocks noGrp="1" noChangeArrowheads="1"/>
          </p:cNvSpPr>
          <p:nvPr>
            <p:ph idx="1"/>
          </p:nvPr>
        </p:nvSpPr>
        <p:spPr>
          <a:xfrm>
            <a:off x="1181100" y="1485900"/>
            <a:ext cx="10515600" cy="4881563"/>
          </a:xfrm>
        </p:spPr>
        <p:txBody>
          <a:bodyPr/>
          <a:lstStyle/>
          <a:p>
            <a:pPr marL="0" lvl="1" indent="0">
              <a:spcBef>
                <a:spcPts val="600"/>
              </a:spcBef>
              <a:spcAft>
                <a:spcPts val="1200"/>
              </a:spcAft>
              <a:buNone/>
            </a:pPr>
            <a:r>
              <a:rPr lang="en-US" sz="2800" b="1" dirty="0"/>
              <a:t>Written Language</a:t>
            </a:r>
          </a:p>
          <a:p>
            <a:pPr marL="0" lvl="1" indent="0">
              <a:spcBef>
                <a:spcPts val="600"/>
              </a:spcBef>
              <a:spcAft>
                <a:spcPts val="1200"/>
              </a:spcAft>
              <a:buNone/>
            </a:pPr>
            <a:r>
              <a:rPr lang="en-US" dirty="0"/>
              <a:t>Written text, in any language, includes rules and conventions for constructing documents so that they effectively present their content</a:t>
            </a:r>
          </a:p>
          <a:p>
            <a:pPr marL="0" lvl="1" indent="0">
              <a:spcBef>
                <a:spcPts val="600"/>
              </a:spcBef>
              <a:spcAft>
                <a:spcPts val="1200"/>
              </a:spcAft>
              <a:buNone/>
            </a:pPr>
            <a:r>
              <a:rPr lang="en-US" dirty="0"/>
              <a:t>In the English language, our documents can include articles, sections, asides, headings, lists, tables, images, and so on that are used to arrange the document's information in a logical fashion that conveys meaning to the reader</a:t>
            </a:r>
          </a:p>
          <a:p>
            <a:pPr marL="0" lvl="1" indent="0">
              <a:spcBef>
                <a:spcPts val="600"/>
              </a:spcBef>
              <a:spcAft>
                <a:spcPts val="1200"/>
              </a:spcAft>
              <a:buNone/>
            </a:pPr>
            <a:r>
              <a:rPr lang="en-US" dirty="0"/>
              <a:t>We can drill down further with paragraphs, each of which consists of one or more sentences</a:t>
            </a:r>
          </a:p>
          <a:p>
            <a:pPr marL="457200" lvl="1" indent="0">
              <a:buNone/>
            </a:pPr>
            <a:endParaRPr lang="en-US" dirty="0"/>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98"/>
        <p:cNvGrpSpPr/>
        <p:nvPr/>
      </p:nvGrpSpPr>
      <p:grpSpPr>
        <a:xfrm>
          <a:off x="0" y="0"/>
          <a:ext cx="0" cy="0"/>
          <a:chOff x="0" y="0"/>
          <a:chExt cx="0" cy="0"/>
        </a:xfrm>
      </p:grpSpPr>
      <p:sp>
        <p:nvSpPr>
          <p:cNvPr id="400" name="Google Shape;400;p20"/>
          <p:cNvSpPr txBox="1">
            <a:spLocks noGrp="1"/>
          </p:cNvSpPr>
          <p:nvPr>
            <p:ph type="title"/>
          </p:nvPr>
        </p:nvSpPr>
        <p:spPr>
          <a:xfrm>
            <a:off x="990000" y="540033"/>
            <a:ext cx="4078800" cy="1379117"/>
          </a:xfrm>
          <a:prstGeom prst="rect">
            <a:avLst/>
          </a:prstGeom>
          <a:noFill/>
          <a:ln>
            <a:noFill/>
          </a:ln>
        </p:spPr>
        <p:txBody>
          <a:bodyPr spcFirstLastPara="1" wrap="square" lIns="91425" tIns="45700" rIns="91425" bIns="45700" anchor="b" anchorCtr="0">
            <a:normAutofit/>
          </a:bodyPr>
          <a:lstStyle/>
          <a:p>
            <a:pPr marL="0" lvl="0" indent="0" algn="ctr" rtl="0">
              <a:lnSpc>
                <a:spcPct val="100000"/>
              </a:lnSpc>
              <a:spcBef>
                <a:spcPts val="0"/>
              </a:spcBef>
              <a:spcAft>
                <a:spcPts val="0"/>
              </a:spcAft>
              <a:buClr>
                <a:schemeClr val="dk1"/>
              </a:buClr>
              <a:buSzPts val="3200"/>
              <a:buFont typeface="Sorts Mill Goudy"/>
              <a:buNone/>
            </a:pPr>
            <a:r>
              <a:rPr lang="en-US"/>
              <a:t>Discussion: What should I buy?</a:t>
            </a:r>
            <a:endParaRPr/>
          </a:p>
        </p:txBody>
      </p:sp>
      <p:sp>
        <p:nvSpPr>
          <p:cNvPr id="401" name="Google Shape;401;p20"/>
          <p:cNvSpPr txBox="1">
            <a:spLocks noGrp="1"/>
          </p:cNvSpPr>
          <p:nvPr>
            <p:ph type="body" idx="1"/>
          </p:nvPr>
        </p:nvSpPr>
        <p:spPr>
          <a:xfrm>
            <a:off x="652018" y="2121454"/>
            <a:ext cx="5034407" cy="4193857"/>
          </a:xfrm>
          <a:prstGeom prst="rect">
            <a:avLst/>
          </a:prstGeom>
          <a:noFill/>
          <a:ln>
            <a:noFill/>
          </a:ln>
        </p:spPr>
        <p:txBody>
          <a:bodyPr spcFirstLastPara="1" wrap="square" lIns="91425" tIns="45700" rIns="91425" bIns="45700" anchor="t" anchorCtr="0">
            <a:noAutofit/>
          </a:bodyPr>
          <a:lstStyle/>
          <a:p>
            <a:pPr marL="360000" lvl="0" indent="-360000" algn="l" rtl="0">
              <a:lnSpc>
                <a:spcPct val="140000"/>
              </a:lnSpc>
              <a:spcBef>
                <a:spcPts val="0"/>
              </a:spcBef>
              <a:spcAft>
                <a:spcPts val="0"/>
              </a:spcAft>
              <a:buSzPts val="1400"/>
              <a:buChar char="·"/>
            </a:pPr>
            <a:r>
              <a:rPr lang="en-US" sz="1800" dirty="0"/>
              <a:t>In the following scenarios, think about your needs for processing power, multitasking, storage space, and portability:</a:t>
            </a:r>
            <a:endParaRPr sz="1800" dirty="0"/>
          </a:p>
          <a:p>
            <a:pPr marL="702900" lvl="1" indent="-342900" algn="l" rtl="0">
              <a:lnSpc>
                <a:spcPct val="140000"/>
              </a:lnSpc>
              <a:spcBef>
                <a:spcPts val="500"/>
              </a:spcBef>
              <a:spcAft>
                <a:spcPts val="0"/>
              </a:spcAft>
              <a:buClr>
                <a:schemeClr val="dk1"/>
              </a:buClr>
              <a:buSzPts val="1400"/>
              <a:buFont typeface="Courier New"/>
              <a:buChar char="o"/>
            </a:pPr>
            <a:r>
              <a:rPr lang="en-US" sz="1800" i="0" dirty="0">
                <a:solidFill>
                  <a:schemeClr val="tx2"/>
                </a:solidFill>
              </a:rPr>
              <a:t>Basic Tasks </a:t>
            </a:r>
            <a:r>
              <a:rPr lang="en-US" sz="1800" dirty="0"/>
              <a:t>(Homework, Netflix, Chatting)</a:t>
            </a:r>
            <a:endParaRPr sz="1800" dirty="0"/>
          </a:p>
          <a:p>
            <a:pPr marL="702900" lvl="1" indent="-342900" algn="l" rtl="0">
              <a:lnSpc>
                <a:spcPct val="140000"/>
              </a:lnSpc>
              <a:spcBef>
                <a:spcPts val="500"/>
              </a:spcBef>
              <a:spcAft>
                <a:spcPts val="0"/>
              </a:spcAft>
              <a:buClr>
                <a:schemeClr val="dk1"/>
              </a:buClr>
              <a:buSzPts val="1400"/>
              <a:buFont typeface="Courier New"/>
              <a:buChar char="o"/>
            </a:pPr>
            <a:r>
              <a:rPr lang="en-US" sz="1800" i="0" dirty="0">
                <a:solidFill>
                  <a:schemeClr val="accent5">
                    <a:lumMod val="75000"/>
                  </a:schemeClr>
                </a:solidFill>
              </a:rPr>
              <a:t>Gaming</a:t>
            </a:r>
            <a:r>
              <a:rPr lang="en-US" sz="1800" dirty="0"/>
              <a:t> (Console </a:t>
            </a:r>
            <a:r>
              <a:rPr lang="en-US" sz="1800" dirty="0" err="1"/>
              <a:t>v.s</a:t>
            </a:r>
            <a:r>
              <a:rPr lang="en-US" sz="1800" dirty="0"/>
              <a:t>. Mobile </a:t>
            </a:r>
            <a:r>
              <a:rPr lang="en-US" sz="1800" dirty="0" err="1"/>
              <a:t>v.s</a:t>
            </a:r>
            <a:r>
              <a:rPr lang="en-US" sz="1800" dirty="0"/>
              <a:t>. PC – what fits your needs? Why?)</a:t>
            </a:r>
            <a:endParaRPr sz="1800" dirty="0"/>
          </a:p>
          <a:p>
            <a:pPr marL="702900" lvl="1" indent="-342900" algn="l" rtl="0">
              <a:lnSpc>
                <a:spcPct val="140000"/>
              </a:lnSpc>
              <a:spcBef>
                <a:spcPts val="500"/>
              </a:spcBef>
              <a:spcAft>
                <a:spcPts val="0"/>
              </a:spcAft>
              <a:buClr>
                <a:schemeClr val="dk1"/>
              </a:buClr>
              <a:buSzPts val="1400"/>
              <a:buFont typeface="Courier New"/>
              <a:buChar char="o"/>
            </a:pPr>
            <a:r>
              <a:rPr lang="en-US" sz="1800" i="0" dirty="0">
                <a:solidFill>
                  <a:schemeClr val="accent4"/>
                </a:solidFill>
              </a:rPr>
              <a:t>Professional Use </a:t>
            </a:r>
            <a:r>
              <a:rPr lang="en-US" sz="1800" dirty="0"/>
              <a:t>(Studio Recording, Video Editing, Art)</a:t>
            </a:r>
            <a:endParaRPr sz="1800" dirty="0"/>
          </a:p>
        </p:txBody>
      </p:sp>
      <p:pic>
        <p:nvPicPr>
          <p:cNvPr id="402" name="Google Shape;402;p20"/>
          <p:cNvPicPr preferRelativeResize="0"/>
          <p:nvPr/>
        </p:nvPicPr>
        <p:blipFill rotWithShape="1">
          <a:blip r:embed="rId4">
            <a:alphaModFix/>
          </a:blip>
          <a:srcRect l="21916" r="23979"/>
          <a:stretch/>
        </p:blipFill>
        <p:spPr>
          <a:xfrm>
            <a:off x="6096001" y="540033"/>
            <a:ext cx="5555012" cy="577527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D950C-8948-BBAD-F63D-1FE5F6842070}"/>
            </a:ext>
          </a:extLst>
        </p:cNvPr>
        <p:cNvGrpSpPr/>
        <p:nvPr/>
      </p:nvGrpSpPr>
      <p:grpSpPr>
        <a:xfrm>
          <a:off x="0" y="0"/>
          <a:ext cx="0" cy="0"/>
          <a:chOff x="0" y="0"/>
          <a:chExt cx="0" cy="0"/>
        </a:xfrm>
      </p:grpSpPr>
      <p:sp>
        <p:nvSpPr>
          <p:cNvPr id="4098" name="Rectangle 2">
            <a:extLst>
              <a:ext uri="{FF2B5EF4-FFF2-40B4-BE49-F238E27FC236}">
                <a16:creationId xmlns:a16="http://schemas.microsoft.com/office/drawing/2014/main" id="{81E10332-5343-3FA2-2298-313833FDE058}"/>
              </a:ext>
            </a:extLst>
          </p:cNvPr>
          <p:cNvSpPr>
            <a:spLocks noGrp="1" noChangeArrowheads="1"/>
          </p:cNvSpPr>
          <p:nvPr>
            <p:ph type="title"/>
          </p:nvPr>
        </p:nvSpPr>
        <p:spPr/>
        <p:txBody>
          <a:bodyPr>
            <a:normAutofit/>
          </a:bodyPr>
          <a:lstStyle/>
          <a:p>
            <a:pPr algn="ctr">
              <a:defRPr/>
            </a:pPr>
            <a:r>
              <a:rPr lang="en-US" sz="4000" b="1" dirty="0"/>
              <a:t>Why do we need different elements?</a:t>
            </a:r>
          </a:p>
        </p:txBody>
      </p:sp>
      <p:sp>
        <p:nvSpPr>
          <p:cNvPr id="3075" name="Rectangle 3">
            <a:extLst>
              <a:ext uri="{FF2B5EF4-FFF2-40B4-BE49-F238E27FC236}">
                <a16:creationId xmlns:a16="http://schemas.microsoft.com/office/drawing/2014/main" id="{DE456678-B874-F39C-BC64-9E9787E8B7DF}"/>
              </a:ext>
            </a:extLst>
          </p:cNvPr>
          <p:cNvSpPr>
            <a:spLocks noGrp="1" noChangeArrowheads="1"/>
          </p:cNvSpPr>
          <p:nvPr>
            <p:ph idx="1"/>
          </p:nvPr>
        </p:nvSpPr>
        <p:spPr/>
        <p:txBody>
          <a:bodyPr/>
          <a:lstStyle/>
          <a:p>
            <a:pPr marL="457200" lvl="1" indent="0">
              <a:buNone/>
            </a:pPr>
            <a:endParaRPr lang="en-US" dirty="0"/>
          </a:p>
          <a:p>
            <a:endParaRPr lang="en-US" dirty="0"/>
          </a:p>
        </p:txBody>
      </p:sp>
      <p:grpSp>
        <p:nvGrpSpPr>
          <p:cNvPr id="3" name="Google Shape;241;p6">
            <a:extLst>
              <a:ext uri="{FF2B5EF4-FFF2-40B4-BE49-F238E27FC236}">
                <a16:creationId xmlns:a16="http://schemas.microsoft.com/office/drawing/2014/main" id="{80AA257F-9010-2A12-C855-A2FC0D75D034}"/>
              </a:ext>
            </a:extLst>
          </p:cNvPr>
          <p:cNvGrpSpPr/>
          <p:nvPr/>
        </p:nvGrpSpPr>
        <p:grpSpPr>
          <a:xfrm>
            <a:off x="2641600" y="1549400"/>
            <a:ext cx="6471753" cy="4789487"/>
            <a:chOff x="746860" y="1104002"/>
            <a:chExt cx="2987444" cy="2208004"/>
          </a:xfrm>
        </p:grpSpPr>
        <p:sp>
          <p:nvSpPr>
            <p:cNvPr id="8" name="Google Shape;246;p6">
              <a:extLst>
                <a:ext uri="{FF2B5EF4-FFF2-40B4-BE49-F238E27FC236}">
                  <a16:creationId xmlns:a16="http://schemas.microsoft.com/office/drawing/2014/main" id="{EC443103-A3F0-B337-8246-5AD61A0F1471}"/>
                </a:ext>
              </a:extLst>
            </p:cNvPr>
            <p:cNvSpPr/>
            <p:nvPr/>
          </p:nvSpPr>
          <p:spPr>
            <a:xfrm rot="10800000">
              <a:off x="746860" y="1104002"/>
              <a:ext cx="2987444" cy="552001"/>
            </a:xfrm>
            <a:prstGeom prst="trapezoid">
              <a:avLst>
                <a:gd name="adj" fmla="val 67650"/>
              </a:avLst>
            </a:prstGeom>
            <a:solidFill>
              <a:schemeClr val="accent1"/>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47;p6">
              <a:extLst>
                <a:ext uri="{FF2B5EF4-FFF2-40B4-BE49-F238E27FC236}">
                  <a16:creationId xmlns:a16="http://schemas.microsoft.com/office/drawing/2014/main" id="{1A580E6F-D69A-56A1-3FCC-706CEA22F866}"/>
                </a:ext>
              </a:extLst>
            </p:cNvPr>
            <p:cNvSpPr txBox="1"/>
            <p:nvPr/>
          </p:nvSpPr>
          <p:spPr>
            <a:xfrm>
              <a:off x="1269663" y="1104002"/>
              <a:ext cx="194183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800" b="0" i="0" u="none" strike="noStrike" cap="none" dirty="0">
                  <a:solidFill>
                    <a:schemeClr val="tx2"/>
                  </a:solidFill>
                  <a:latin typeface="Avenir"/>
                  <a:ea typeface="Avenir"/>
                  <a:cs typeface="Avenir"/>
                  <a:sym typeface="Avenir"/>
                </a:rPr>
                <a:t>Document</a:t>
              </a:r>
              <a:endParaRPr sz="3800" b="0" i="0" u="none" strike="noStrike" cap="none" dirty="0">
                <a:solidFill>
                  <a:schemeClr val="tx2"/>
                </a:solidFill>
                <a:latin typeface="Arial"/>
                <a:ea typeface="Arial"/>
                <a:cs typeface="Arial"/>
                <a:sym typeface="Arial"/>
              </a:endParaRPr>
            </a:p>
          </p:txBody>
        </p:sp>
        <p:sp>
          <p:nvSpPr>
            <p:cNvPr id="10" name="Google Shape;248;p6">
              <a:extLst>
                <a:ext uri="{FF2B5EF4-FFF2-40B4-BE49-F238E27FC236}">
                  <a16:creationId xmlns:a16="http://schemas.microsoft.com/office/drawing/2014/main" id="{8E38FD5A-69DC-4B86-F1CD-92E78C1E6128}"/>
                </a:ext>
              </a:extLst>
            </p:cNvPr>
            <p:cNvSpPr/>
            <p:nvPr/>
          </p:nvSpPr>
          <p:spPr>
            <a:xfrm rot="10800000">
              <a:off x="1120291" y="1656003"/>
              <a:ext cx="2240583" cy="552001"/>
            </a:xfrm>
            <a:prstGeom prst="trapezoid">
              <a:avLst>
                <a:gd name="adj" fmla="val 67650"/>
              </a:avLst>
            </a:prstGeom>
            <a:solidFill>
              <a:schemeClr val="accent1">
                <a:lumMod val="60000"/>
                <a:lumOff val="40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49;p6">
              <a:extLst>
                <a:ext uri="{FF2B5EF4-FFF2-40B4-BE49-F238E27FC236}">
                  <a16:creationId xmlns:a16="http://schemas.microsoft.com/office/drawing/2014/main" id="{C54A4355-58D9-6581-DF57-D935D4063F04}"/>
                </a:ext>
              </a:extLst>
            </p:cNvPr>
            <p:cNvSpPr txBox="1"/>
            <p:nvPr/>
          </p:nvSpPr>
          <p:spPr>
            <a:xfrm>
              <a:off x="1512393" y="1656003"/>
              <a:ext cx="145637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3300" b="0" i="0" u="none" strike="noStrike" cap="none" dirty="0">
                  <a:solidFill>
                    <a:schemeClr val="tx2"/>
                  </a:solidFill>
                  <a:latin typeface="Avenir"/>
                  <a:ea typeface="Avenir"/>
                  <a:cs typeface="Avenir"/>
                  <a:sym typeface="Avenir"/>
                </a:rPr>
                <a:t>[Heading]</a:t>
              </a:r>
            </a:p>
            <a:p>
              <a:pPr marL="0" marR="0" lvl="0" indent="0" algn="ctr" rtl="0">
                <a:lnSpc>
                  <a:spcPct val="90000"/>
                </a:lnSpc>
                <a:spcBef>
                  <a:spcPts val="0"/>
                </a:spcBef>
                <a:spcAft>
                  <a:spcPts val="0"/>
                </a:spcAft>
                <a:buClr>
                  <a:schemeClr val="lt1"/>
                </a:buClr>
                <a:buSzPts val="3300"/>
                <a:buFont typeface="Avenir"/>
                <a:buNone/>
              </a:pPr>
              <a:r>
                <a:rPr lang="en-US" sz="2200" dirty="0">
                  <a:solidFill>
                    <a:schemeClr val="tx2"/>
                  </a:solidFill>
                  <a:latin typeface="Avenir"/>
                  <a:ea typeface="Arial"/>
                  <a:cs typeface="Arial"/>
                  <a:sym typeface="Avenir"/>
                </a:rPr>
                <a:t>Section/Article/ Aside</a:t>
              </a:r>
              <a:endParaRPr sz="2200" b="0" i="0" u="none" strike="noStrike" cap="none" dirty="0">
                <a:solidFill>
                  <a:schemeClr val="tx2"/>
                </a:solidFill>
                <a:latin typeface="Arial"/>
                <a:ea typeface="Arial"/>
                <a:cs typeface="Arial"/>
                <a:sym typeface="Arial"/>
              </a:endParaRPr>
            </a:p>
          </p:txBody>
        </p:sp>
        <p:sp>
          <p:nvSpPr>
            <p:cNvPr id="12" name="Google Shape;250;p6">
              <a:extLst>
                <a:ext uri="{FF2B5EF4-FFF2-40B4-BE49-F238E27FC236}">
                  <a16:creationId xmlns:a16="http://schemas.microsoft.com/office/drawing/2014/main" id="{791F59BD-73F8-3B8D-AA61-D4BD53059152}"/>
                </a:ext>
              </a:extLst>
            </p:cNvPr>
            <p:cNvSpPr/>
            <p:nvPr/>
          </p:nvSpPr>
          <p:spPr>
            <a:xfrm rot="10800000">
              <a:off x="1493721" y="2208003"/>
              <a:ext cx="1493722" cy="552001"/>
            </a:xfrm>
            <a:prstGeom prst="trapezoid">
              <a:avLst>
                <a:gd name="adj" fmla="val 67650"/>
              </a:avLst>
            </a:prstGeom>
            <a:solidFill>
              <a:schemeClr val="accent1">
                <a:lumMod val="40000"/>
                <a:lumOff val="60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51;p6">
              <a:extLst>
                <a:ext uri="{FF2B5EF4-FFF2-40B4-BE49-F238E27FC236}">
                  <a16:creationId xmlns:a16="http://schemas.microsoft.com/office/drawing/2014/main" id="{9096CA8B-2856-612C-EA70-D4465788D2FE}"/>
                </a:ext>
              </a:extLst>
            </p:cNvPr>
            <p:cNvSpPr txBox="1"/>
            <p:nvPr/>
          </p:nvSpPr>
          <p:spPr>
            <a:xfrm>
              <a:off x="1692370" y="2170679"/>
              <a:ext cx="1096368"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2400" b="0" i="0" u="none" strike="noStrike" cap="none" dirty="0">
                  <a:solidFill>
                    <a:schemeClr val="tx2"/>
                  </a:solidFill>
                  <a:latin typeface="Avenir"/>
                  <a:ea typeface="Avenir"/>
                  <a:cs typeface="Avenir"/>
                  <a:sym typeface="Avenir"/>
                </a:rPr>
                <a:t>Paragraph/Image/List/Table Figure</a:t>
              </a:r>
              <a:endParaRPr sz="2400" b="0" i="0" u="none" strike="noStrike" cap="none" dirty="0">
                <a:solidFill>
                  <a:schemeClr val="tx2"/>
                </a:solidFill>
                <a:latin typeface="Arial"/>
                <a:ea typeface="Arial"/>
                <a:cs typeface="Arial"/>
                <a:sym typeface="Arial"/>
              </a:endParaRPr>
            </a:p>
          </p:txBody>
        </p:sp>
        <p:sp>
          <p:nvSpPr>
            <p:cNvPr id="14" name="Google Shape;252;p6">
              <a:extLst>
                <a:ext uri="{FF2B5EF4-FFF2-40B4-BE49-F238E27FC236}">
                  <a16:creationId xmlns:a16="http://schemas.microsoft.com/office/drawing/2014/main" id="{2DF4D2D9-D97E-85FC-4278-F5C713FC06FA}"/>
                </a:ext>
              </a:extLst>
            </p:cNvPr>
            <p:cNvSpPr/>
            <p:nvPr/>
          </p:nvSpPr>
          <p:spPr>
            <a:xfrm rot="10800000">
              <a:off x="1867152" y="2760005"/>
              <a:ext cx="746861" cy="552001"/>
            </a:xfrm>
            <a:prstGeom prst="trapezoid">
              <a:avLst>
                <a:gd name="adj" fmla="val 67650"/>
              </a:avLst>
            </a:prstGeom>
            <a:solidFill>
              <a:schemeClr val="accent1">
                <a:lumMod val="20000"/>
                <a:lumOff val="80000"/>
              </a:schemeClr>
            </a:solidFill>
            <a:ln w="107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53;p6">
              <a:extLst>
                <a:ext uri="{FF2B5EF4-FFF2-40B4-BE49-F238E27FC236}">
                  <a16:creationId xmlns:a16="http://schemas.microsoft.com/office/drawing/2014/main" id="{A4316949-A9CB-6AD1-A9AA-E0547FE11F1E}"/>
                </a:ext>
              </a:extLst>
            </p:cNvPr>
            <p:cNvSpPr txBox="1"/>
            <p:nvPr/>
          </p:nvSpPr>
          <p:spPr>
            <a:xfrm>
              <a:off x="1867124" y="2567495"/>
              <a:ext cx="746861" cy="552001"/>
            </a:xfrm>
            <a:prstGeom prst="rect">
              <a:avLst/>
            </a:prstGeom>
            <a:noFill/>
            <a:ln>
              <a:noFill/>
            </a:ln>
          </p:spPr>
          <p:txBody>
            <a:bodyPr spcFirstLastPara="1" wrap="square" lIns="41900" tIns="41900" rIns="41900" bIns="41900" anchor="ctr" anchorCtr="0">
              <a:noAutofit/>
            </a:bodyPr>
            <a:lstStyle/>
            <a:p>
              <a:pPr marL="0" marR="0" lvl="0" indent="0" algn="ctr" rtl="0">
                <a:lnSpc>
                  <a:spcPct val="90000"/>
                </a:lnSpc>
                <a:spcBef>
                  <a:spcPts val="0"/>
                </a:spcBef>
                <a:spcAft>
                  <a:spcPts val="0"/>
                </a:spcAft>
                <a:buClr>
                  <a:schemeClr val="lt1"/>
                </a:buClr>
                <a:buSzPts val="3300"/>
                <a:buFont typeface="Avenir"/>
                <a:buNone/>
              </a:pPr>
              <a:r>
                <a:rPr lang="en-US" sz="2200" dirty="0">
                  <a:solidFill>
                    <a:schemeClr val="tx2"/>
                  </a:solidFill>
                  <a:latin typeface="Avenir"/>
                  <a:ea typeface="Arial"/>
                  <a:cs typeface="Arial"/>
                  <a:sym typeface="Avenir"/>
                </a:rPr>
                <a:t>Sentence</a:t>
              </a:r>
              <a:endParaRPr sz="2200" b="0" i="0" u="none" strike="noStrike" cap="none" dirty="0">
                <a:solidFill>
                  <a:schemeClr val="tx2"/>
                </a:solidFill>
                <a:latin typeface="Arial"/>
                <a:ea typeface="Arial"/>
                <a:cs typeface="Arial"/>
                <a:sym typeface="Arial"/>
              </a:endParaRPr>
            </a:p>
          </p:txBody>
        </p:sp>
      </p:grpSp>
    </p:spTree>
    <p:extLst>
      <p:ext uri="{BB962C8B-B14F-4D97-AF65-F5344CB8AC3E}">
        <p14:creationId xmlns:p14="http://schemas.microsoft.com/office/powerpoint/2010/main" val="1827258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idx="4294967295"/>
          </p:nvPr>
        </p:nvSpPr>
        <p:spPr>
          <a:xfrm>
            <a:off x="1282700" y="568325"/>
            <a:ext cx="9321800" cy="768350"/>
          </a:xfrm>
        </p:spPr>
        <p:txBody>
          <a:bodyPr>
            <a:normAutofit/>
          </a:bodyPr>
          <a:lstStyle/>
          <a:p>
            <a:pPr>
              <a:defRPr/>
            </a:pPr>
            <a:r>
              <a:rPr lang="en-US" sz="4000" b="1"/>
              <a:t>Inline Elements</a:t>
            </a:r>
            <a:endParaRPr lang="en-US" sz="4000" b="1" dirty="0"/>
          </a:p>
        </p:txBody>
      </p:sp>
      <p:graphicFrame>
        <p:nvGraphicFramePr>
          <p:cNvPr id="4112" name="Rectangle 3">
            <a:extLst>
              <a:ext uri="{FF2B5EF4-FFF2-40B4-BE49-F238E27FC236}">
                <a16:creationId xmlns:a16="http://schemas.microsoft.com/office/drawing/2014/main" id="{751239C4-0C08-5058-30C5-9966B678B5DA}"/>
              </a:ext>
            </a:extLst>
          </p:cNvPr>
          <p:cNvGraphicFramePr>
            <a:graphicFrameLocks noGrp="1"/>
          </p:cNvGraphicFramePr>
          <p:nvPr>
            <p:ph idx="4294967295"/>
            <p:extLst>
              <p:ext uri="{D42A27DB-BD31-4B8C-83A1-F6EECF244321}">
                <p14:modId xmlns:p14="http://schemas.microsoft.com/office/powerpoint/2010/main" val="777824442"/>
              </p:ext>
            </p:extLst>
          </p:nvPr>
        </p:nvGraphicFramePr>
        <p:xfrm>
          <a:off x="1282700" y="1752600"/>
          <a:ext cx="8178800" cy="4289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25709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a:defRPr/>
            </a:pPr>
            <a:r>
              <a:rPr lang="en-US" sz="4000" b="0" dirty="0">
                <a:latin typeface="Consolas" panose="020B0609020204030204" pitchFamily="49" charset="0"/>
                <a:cs typeface="Courier New" panose="02070309020205020404" pitchFamily="49" charset="0"/>
              </a:rPr>
              <a:t>&lt;b&gt;</a:t>
            </a:r>
            <a:r>
              <a:rPr lang="en-US" sz="4000" b="0" dirty="0">
                <a:latin typeface="Consolas" panose="020B0609020204030204" pitchFamily="49" charset="0"/>
              </a:rPr>
              <a:t> </a:t>
            </a:r>
            <a:r>
              <a:rPr lang="en-US" sz="4000" b="0" dirty="0"/>
              <a:t>/ </a:t>
            </a:r>
            <a:r>
              <a:rPr lang="en-US" sz="4000" b="0" dirty="0">
                <a:latin typeface="Consolas" panose="020B0609020204030204" pitchFamily="49" charset="0"/>
                <a:cs typeface="Courier New" panose="02070309020205020404" pitchFamily="49" charset="0"/>
              </a:rPr>
              <a:t>&lt;strong&gt;</a:t>
            </a:r>
          </a:p>
        </p:txBody>
      </p:sp>
      <p:sp>
        <p:nvSpPr>
          <p:cNvPr id="3075" name="Rectangle 3"/>
          <p:cNvSpPr>
            <a:spLocks noGrp="1" noChangeArrowheads="1"/>
          </p:cNvSpPr>
          <p:nvPr>
            <p:ph idx="1"/>
          </p:nvPr>
        </p:nvSpPr>
        <p:spPr>
          <a:xfrm>
            <a:off x="1508536" y="2040861"/>
            <a:ext cx="9174927" cy="768349"/>
          </a:xfrm>
        </p:spPr>
        <p:txBody>
          <a:bodyPr/>
          <a:lstStyle/>
          <a:p>
            <a:pPr marL="0" indent="0">
              <a:buNone/>
            </a:pPr>
            <a:r>
              <a:rPr lang="en-US" dirty="0"/>
              <a:t>Modifies text, making it appear bold</a:t>
            </a:r>
          </a:p>
          <a:p>
            <a:pPr marL="0" indent="0">
              <a:buNone/>
            </a:pPr>
            <a:endParaRPr lang="en-US" dirty="0"/>
          </a:p>
        </p:txBody>
      </p:sp>
      <p:cxnSp>
        <p:nvCxnSpPr>
          <p:cNvPr id="5" name="Straight Arrow Connector 4">
            <a:extLst>
              <a:ext uri="{FF2B5EF4-FFF2-40B4-BE49-F238E27FC236}">
                <a16:creationId xmlns:a16="http://schemas.microsoft.com/office/drawing/2014/main" id="{3DD7DCD1-986E-4917-9F11-1FE50528C63C}"/>
              </a:ext>
            </a:extLst>
          </p:cNvPr>
          <p:cNvCxnSpPr>
            <a:cxnSpLocks/>
          </p:cNvCxnSpPr>
          <p:nvPr/>
        </p:nvCxnSpPr>
        <p:spPr>
          <a:xfrm>
            <a:off x="6932304" y="3916171"/>
            <a:ext cx="659606" cy="0"/>
          </a:xfrm>
          <a:prstGeom prst="straightConnector1">
            <a:avLst/>
          </a:prstGeom>
          <a:ln w="76200" cap="rnd">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Graphical user interface, text, application&#10;&#10;Description automatically generated">
            <a:extLst>
              <a:ext uri="{FF2B5EF4-FFF2-40B4-BE49-F238E27FC236}">
                <a16:creationId xmlns:a16="http://schemas.microsoft.com/office/drawing/2014/main" id="{28E10481-A2F9-4BD4-B2AB-C9631673DAE0}"/>
              </a:ext>
            </a:extLst>
          </p:cNvPr>
          <p:cNvPicPr>
            <a:picLocks noChangeAspect="1"/>
          </p:cNvPicPr>
          <p:nvPr/>
        </p:nvPicPr>
        <p:blipFill>
          <a:blip r:embed="rId2"/>
          <a:stretch>
            <a:fillRect/>
          </a:stretch>
        </p:blipFill>
        <p:spPr>
          <a:xfrm>
            <a:off x="1505773" y="3338263"/>
            <a:ext cx="5028133" cy="1155817"/>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F9D576A3-3B59-4C47-92DF-05DDE4C89195}"/>
              </a:ext>
            </a:extLst>
          </p:cNvPr>
          <p:cNvPicPr>
            <a:picLocks noChangeAspect="1"/>
          </p:cNvPicPr>
          <p:nvPr/>
        </p:nvPicPr>
        <p:blipFill>
          <a:blip r:embed="rId3"/>
          <a:stretch>
            <a:fillRect/>
          </a:stretch>
        </p:blipFill>
        <p:spPr>
          <a:xfrm>
            <a:off x="8080466" y="3371883"/>
            <a:ext cx="2309413" cy="108857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477563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a:defRPr/>
            </a:pPr>
            <a:r>
              <a:rPr lang="en-US" sz="4000" b="0" dirty="0">
                <a:latin typeface="Consolas" panose="020B0609020204030204" pitchFamily="49" charset="0"/>
                <a:cs typeface="Courier New" panose="02070309020205020404" pitchFamily="49" charset="0"/>
              </a:rPr>
              <a:t>&lt;i&gt;</a:t>
            </a:r>
            <a:r>
              <a:rPr lang="en-US" sz="4000" b="0" dirty="0">
                <a:latin typeface="Consolas" panose="020B0609020204030204" pitchFamily="49" charset="0"/>
              </a:rPr>
              <a:t> </a:t>
            </a:r>
            <a:r>
              <a:rPr lang="en-US" sz="4000" b="0" dirty="0"/>
              <a:t>/ </a:t>
            </a:r>
            <a:r>
              <a:rPr lang="en-US" sz="4000" b="0" dirty="0">
                <a:latin typeface="Consolas" panose="020B0609020204030204" pitchFamily="49" charset="0"/>
                <a:cs typeface="Courier New" panose="02070309020205020404" pitchFamily="49" charset="0"/>
              </a:rPr>
              <a:t>&lt;em&gt;</a:t>
            </a:r>
          </a:p>
        </p:txBody>
      </p:sp>
      <p:cxnSp>
        <p:nvCxnSpPr>
          <p:cNvPr id="5" name="Straight Arrow Connector 4">
            <a:extLst>
              <a:ext uri="{FF2B5EF4-FFF2-40B4-BE49-F238E27FC236}">
                <a16:creationId xmlns:a16="http://schemas.microsoft.com/office/drawing/2014/main" id="{3DD7DCD1-986E-4917-9F11-1FE50528C63C}"/>
              </a:ext>
            </a:extLst>
          </p:cNvPr>
          <p:cNvCxnSpPr>
            <a:cxnSpLocks/>
          </p:cNvCxnSpPr>
          <p:nvPr/>
        </p:nvCxnSpPr>
        <p:spPr>
          <a:xfrm>
            <a:off x="6573824" y="4048791"/>
            <a:ext cx="659606" cy="0"/>
          </a:xfrm>
          <a:prstGeom prst="straightConnector1">
            <a:avLst/>
          </a:prstGeom>
          <a:ln w="76200" cap="rnd">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descr="Text&#10;&#10;Description automatically generated">
            <a:extLst>
              <a:ext uri="{FF2B5EF4-FFF2-40B4-BE49-F238E27FC236}">
                <a16:creationId xmlns:a16="http://schemas.microsoft.com/office/drawing/2014/main" id="{966C919B-C093-48B1-AD7B-FC332E01F7A8}"/>
              </a:ext>
            </a:extLst>
          </p:cNvPr>
          <p:cNvPicPr>
            <a:picLocks noChangeAspect="1"/>
          </p:cNvPicPr>
          <p:nvPr/>
        </p:nvPicPr>
        <p:blipFill>
          <a:blip r:embed="rId2"/>
          <a:stretch>
            <a:fillRect/>
          </a:stretch>
        </p:blipFill>
        <p:spPr>
          <a:xfrm>
            <a:off x="1508536" y="3406068"/>
            <a:ext cx="4499067" cy="1285447"/>
          </a:xfrm>
          <a:prstGeom prst="rect">
            <a:avLst/>
          </a:prstGeom>
        </p:spPr>
      </p:pic>
      <p:pic>
        <p:nvPicPr>
          <p:cNvPr id="9" name="Picture 8" descr="Text, letter&#10;&#10;Description automatically generated">
            <a:extLst>
              <a:ext uri="{FF2B5EF4-FFF2-40B4-BE49-F238E27FC236}">
                <a16:creationId xmlns:a16="http://schemas.microsoft.com/office/drawing/2014/main" id="{8AFE96D1-28E0-42A3-9C2F-9C9ACBE78C85}"/>
              </a:ext>
            </a:extLst>
          </p:cNvPr>
          <p:cNvPicPr>
            <a:picLocks noChangeAspect="1"/>
          </p:cNvPicPr>
          <p:nvPr/>
        </p:nvPicPr>
        <p:blipFill>
          <a:blip r:embed="rId3"/>
          <a:stretch>
            <a:fillRect/>
          </a:stretch>
        </p:blipFill>
        <p:spPr>
          <a:xfrm>
            <a:off x="7706744" y="3406068"/>
            <a:ext cx="2517331" cy="1285446"/>
          </a:xfrm>
          <a:prstGeom prst="rect">
            <a:avLst/>
          </a:prstGeom>
          <a:effectLst>
            <a:outerShdw blurRad="50800" dist="38100" dir="2700000" algn="tl" rotWithShape="0">
              <a:prstClr val="black">
                <a:alpha val="40000"/>
              </a:prstClr>
            </a:outerShdw>
          </a:effectLst>
        </p:spPr>
      </p:pic>
      <p:sp>
        <p:nvSpPr>
          <p:cNvPr id="2" name="Rectangle 3">
            <a:extLst>
              <a:ext uri="{FF2B5EF4-FFF2-40B4-BE49-F238E27FC236}">
                <a16:creationId xmlns:a16="http://schemas.microsoft.com/office/drawing/2014/main" id="{D8D3A1E5-63BA-AE7B-DC41-BA46AF1FD722}"/>
              </a:ext>
            </a:extLst>
          </p:cNvPr>
          <p:cNvSpPr txBox="1">
            <a:spLocks noChangeArrowheads="1"/>
          </p:cNvSpPr>
          <p:nvPr/>
        </p:nvSpPr>
        <p:spPr>
          <a:xfrm>
            <a:off x="1508536" y="2040861"/>
            <a:ext cx="9174927" cy="7683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100" kern="1200">
                <a:solidFill>
                  <a:schemeClr val="bg2">
                    <a:lumMod val="25000"/>
                  </a:schemeClr>
                </a:solidFill>
                <a:latin typeface="Aveni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kern="1200">
                <a:solidFill>
                  <a:schemeClr val="bg2">
                    <a:lumMod val="25000"/>
                  </a:schemeClr>
                </a:solidFill>
                <a:latin typeface="Aveni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Aveni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chemeClr val="bg2">
                    <a:lumMod val="25000"/>
                  </a:schemeClr>
                </a:solidFill>
                <a:latin typeface="Aveni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Aveni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Modifies text, making it appear italic</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2637143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3E90AE-3724-6720-0323-45789ABF71C8}"/>
              </a:ext>
            </a:extLst>
          </p:cNvPr>
          <p:cNvSpPr>
            <a:spLocks noGrp="1"/>
          </p:cNvSpPr>
          <p:nvPr>
            <p:ph type="title"/>
          </p:nvPr>
        </p:nvSpPr>
        <p:spPr>
          <a:xfrm>
            <a:off x="1854200" y="365126"/>
            <a:ext cx="9499600" cy="768350"/>
          </a:xfrm>
        </p:spPr>
        <p:txBody>
          <a:bodyPr>
            <a:normAutofit/>
          </a:bodyPr>
          <a:lstStyle/>
          <a:p>
            <a:r>
              <a:rPr lang="en-US" sz="4400" dirty="0"/>
              <a:t>Inline Elements</a:t>
            </a:r>
            <a:endParaRPr lang="en-US" dirty="0"/>
          </a:p>
        </p:txBody>
      </p:sp>
      <p:sp>
        <p:nvSpPr>
          <p:cNvPr id="4" name="Content Placeholder 3">
            <a:extLst>
              <a:ext uri="{FF2B5EF4-FFF2-40B4-BE49-F238E27FC236}">
                <a16:creationId xmlns:a16="http://schemas.microsoft.com/office/drawing/2014/main" id="{CBC7431A-69FC-0978-35E1-C9EB0F38B3AA}"/>
              </a:ext>
            </a:extLst>
          </p:cNvPr>
          <p:cNvSpPr>
            <a:spLocks noGrp="1"/>
          </p:cNvSpPr>
          <p:nvPr>
            <p:ph sz="half" idx="2"/>
          </p:nvPr>
        </p:nvSpPr>
        <p:spPr>
          <a:xfrm>
            <a:off x="5600700" y="838200"/>
            <a:ext cx="4597400" cy="5654673"/>
          </a:xfrm>
          <a:solidFill>
            <a:schemeClr val="bg1"/>
          </a:solidFill>
        </p:spPr>
        <p:txBody>
          <a:bodyPr/>
          <a:lstStyle/>
          <a:p>
            <a:pPr marL="0" indent="0">
              <a:buNone/>
            </a:pPr>
            <a:endParaRPr lang="en-US" dirty="0">
              <a:solidFill>
                <a:schemeClr val="accent2">
                  <a:lumMod val="75000"/>
                </a:schemeClr>
              </a:solidFill>
              <a:latin typeface="Consolas" panose="020B0609020204030204" pitchFamily="49" charset="0"/>
              <a:cs typeface="Courier New" panose="02070309020205020404" pitchFamily="49" charset="0"/>
            </a:endParaRPr>
          </a:p>
          <a:p>
            <a:pPr marL="0" indent="0">
              <a:buNone/>
            </a:pPr>
            <a:r>
              <a:rPr lang="en-US" dirty="0">
                <a:solidFill>
                  <a:schemeClr val="accent2">
                    <a:lumMod val="75000"/>
                  </a:schemeClr>
                </a:solidFill>
                <a:latin typeface="Consolas" panose="020B0609020204030204" pitchFamily="49" charset="0"/>
                <a:cs typeface="Courier New" panose="02070309020205020404" pitchFamily="49" charset="0"/>
              </a:rPr>
              <a:t>&lt;label&gt;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&lt;q&gt;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&lt;script&gt;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&lt;select&gt;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&lt;span&gt;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&lt;sub&gt;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&lt;sup&gt;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a:t>
            </a:r>
            <a:r>
              <a:rPr lang="en-US" dirty="0" err="1">
                <a:solidFill>
                  <a:schemeClr val="accent2">
                    <a:lumMod val="75000"/>
                  </a:schemeClr>
                </a:solidFill>
                <a:latin typeface="Consolas" panose="020B0609020204030204" pitchFamily="49" charset="0"/>
                <a:cs typeface="Courier New" panose="02070309020205020404" pitchFamily="49" charset="0"/>
              </a:rPr>
              <a:t>textarea</a:t>
            </a:r>
            <a:r>
              <a:rPr lang="en-US" dirty="0">
                <a:solidFill>
                  <a:schemeClr val="accent2">
                    <a:lumMod val="75000"/>
                  </a:schemeClr>
                </a:solidFill>
                <a:latin typeface="Consolas" panose="020B0609020204030204" pitchFamily="49" charset="0"/>
                <a:cs typeface="Courier New" panose="02070309020205020404" pitchFamily="49" charset="0"/>
              </a:rPr>
              <a:t>&gt;</a:t>
            </a:r>
          </a:p>
          <a:p>
            <a:endParaRPr lang="en-US" dirty="0"/>
          </a:p>
        </p:txBody>
      </p:sp>
      <p:sp>
        <p:nvSpPr>
          <p:cNvPr id="6" name="Content Placeholder 5">
            <a:extLst>
              <a:ext uri="{FF2B5EF4-FFF2-40B4-BE49-F238E27FC236}">
                <a16:creationId xmlns:a16="http://schemas.microsoft.com/office/drawing/2014/main" id="{BFDDE2EA-DB7B-C6DE-478C-95CC614DFFE9}"/>
              </a:ext>
            </a:extLst>
          </p:cNvPr>
          <p:cNvSpPr>
            <a:spLocks noGrp="1"/>
          </p:cNvSpPr>
          <p:nvPr>
            <p:ph sz="half" idx="1"/>
          </p:nvPr>
        </p:nvSpPr>
        <p:spPr>
          <a:xfrm>
            <a:off x="1993900" y="1312863"/>
            <a:ext cx="4165600" cy="4864100"/>
          </a:xfrm>
        </p:spPr>
        <p:txBody>
          <a:bodyPr/>
          <a:lstStyle/>
          <a:p>
            <a:pPr marL="0" indent="0">
              <a:buNone/>
            </a:pPr>
            <a:r>
              <a:rPr lang="en-US" dirty="0">
                <a:solidFill>
                  <a:schemeClr val="accent2">
                    <a:lumMod val="75000"/>
                  </a:schemeClr>
                </a:solidFill>
                <a:latin typeface="Consolas" panose="020B0609020204030204" pitchFamily="49" charset="0"/>
                <a:cs typeface="Courier New" panose="02070309020205020404" pitchFamily="49" charset="0"/>
              </a:rPr>
              <a:t>&lt;a&gt;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a:t>
            </a:r>
            <a:r>
              <a:rPr lang="en-US" dirty="0" err="1">
                <a:solidFill>
                  <a:schemeClr val="accent2">
                    <a:lumMod val="75000"/>
                  </a:schemeClr>
                </a:solidFill>
                <a:latin typeface="Consolas" panose="020B0609020204030204" pitchFamily="49" charset="0"/>
                <a:cs typeface="Courier New" panose="02070309020205020404" pitchFamily="49" charset="0"/>
              </a:rPr>
              <a:t>abbr</a:t>
            </a:r>
            <a:r>
              <a:rPr lang="en-US" dirty="0">
                <a:solidFill>
                  <a:schemeClr val="accent2">
                    <a:lumMod val="75000"/>
                  </a:schemeClr>
                </a:solidFill>
                <a:latin typeface="Consolas" panose="020B0609020204030204" pitchFamily="49" charset="0"/>
                <a:cs typeface="Courier New" panose="02070309020205020404" pitchFamily="49" charset="0"/>
              </a:rPr>
              <a:t>&gt;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&lt;acronym&gt;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&lt;button&gt;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&lt;cite&gt;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&lt;code&gt;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a:t>
            </a:r>
            <a:r>
              <a:rPr lang="en-US" dirty="0" err="1">
                <a:solidFill>
                  <a:schemeClr val="accent2">
                    <a:lumMod val="75000"/>
                  </a:schemeClr>
                </a:solidFill>
                <a:latin typeface="Consolas" panose="020B0609020204030204" pitchFamily="49" charset="0"/>
                <a:cs typeface="Courier New" panose="02070309020205020404" pitchFamily="49" charset="0"/>
              </a:rPr>
              <a:t>img</a:t>
            </a:r>
            <a:r>
              <a:rPr lang="en-US" dirty="0">
                <a:solidFill>
                  <a:schemeClr val="accent2">
                    <a:lumMod val="75000"/>
                  </a:schemeClr>
                </a:solidFill>
                <a:latin typeface="Consolas" panose="020B0609020204030204" pitchFamily="49" charset="0"/>
                <a:cs typeface="Courier New" panose="02070309020205020404" pitchFamily="49" charset="0"/>
              </a:rPr>
              <a:t>&gt;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&lt;input&gt;</a:t>
            </a:r>
            <a:br>
              <a:rPr lang="en-US" dirty="0">
                <a:solidFill>
                  <a:schemeClr val="accent2">
                    <a:lumMod val="75000"/>
                  </a:schemeClr>
                </a:solidFill>
                <a:latin typeface="Consolas" panose="020B0609020204030204" pitchFamily="49" charset="0"/>
                <a:cs typeface="Courier New" panose="02070309020205020404" pitchFamily="49" charset="0"/>
              </a:rPr>
            </a:br>
            <a:r>
              <a:rPr lang="en-US" dirty="0">
                <a:solidFill>
                  <a:schemeClr val="accent2">
                    <a:lumMod val="75000"/>
                  </a:schemeClr>
                </a:solidFill>
                <a:latin typeface="Consolas" panose="020B0609020204030204" pitchFamily="49" charset="0"/>
                <a:cs typeface="Courier New" panose="02070309020205020404" pitchFamily="49" charset="0"/>
              </a:rPr>
              <a:t>&lt;</a:t>
            </a:r>
            <a:r>
              <a:rPr lang="en-US" dirty="0" err="1">
                <a:solidFill>
                  <a:schemeClr val="accent2">
                    <a:lumMod val="75000"/>
                  </a:schemeClr>
                </a:solidFill>
                <a:latin typeface="Consolas" panose="020B0609020204030204" pitchFamily="49" charset="0"/>
                <a:cs typeface="Courier New" panose="02070309020205020404" pitchFamily="49" charset="0"/>
              </a:rPr>
              <a:t>kbd</a:t>
            </a:r>
            <a:r>
              <a:rPr lang="en-US" dirty="0">
                <a:solidFill>
                  <a:schemeClr val="accent2">
                    <a:lumMod val="75000"/>
                  </a:schemeClr>
                </a:solidFill>
                <a:latin typeface="Consolas" panose="020B0609020204030204" pitchFamily="49" charset="0"/>
                <a:cs typeface="Courier New" panose="02070309020205020404" pitchFamily="49" charset="0"/>
              </a:rPr>
              <a:t>&gt;</a:t>
            </a:r>
          </a:p>
          <a:p>
            <a:pPr marL="0" indent="0">
              <a:buNone/>
            </a:pPr>
            <a:endParaRPr lang="en-US" dirty="0">
              <a:solidFill>
                <a:schemeClr val="tx2"/>
              </a:solidFill>
              <a:latin typeface="Consolas" panose="020B0609020204030204" pitchFamily="49" charset="0"/>
            </a:endParaRPr>
          </a:p>
        </p:txBody>
      </p:sp>
    </p:spTree>
    <p:extLst>
      <p:ext uri="{BB962C8B-B14F-4D97-AF65-F5344CB8AC3E}">
        <p14:creationId xmlns:p14="http://schemas.microsoft.com/office/powerpoint/2010/main" val="2744667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1282700" y="365126"/>
            <a:ext cx="10071100" cy="768350"/>
          </a:xfrm>
        </p:spPr>
        <p:txBody>
          <a:bodyPr>
            <a:normAutofit/>
          </a:bodyPr>
          <a:lstStyle/>
          <a:p>
            <a:pPr>
              <a:defRPr/>
            </a:pPr>
            <a:r>
              <a:rPr lang="en-US" sz="4000" b="1" dirty="0"/>
              <a:t>The Flow</a:t>
            </a:r>
          </a:p>
        </p:txBody>
      </p:sp>
      <p:sp>
        <p:nvSpPr>
          <p:cNvPr id="3075" name="Rectangle 3"/>
          <p:cNvSpPr>
            <a:spLocks noGrp="1" noChangeArrowheads="1"/>
          </p:cNvSpPr>
          <p:nvPr>
            <p:ph idx="1"/>
          </p:nvPr>
        </p:nvSpPr>
        <p:spPr>
          <a:xfrm>
            <a:off x="1498600" y="1854994"/>
            <a:ext cx="9105900" cy="3148012"/>
          </a:xfrm>
        </p:spPr>
        <p:txBody>
          <a:bodyPr>
            <a:normAutofit/>
          </a:bodyPr>
          <a:lstStyle/>
          <a:p>
            <a:pPr>
              <a:spcAft>
                <a:spcPts val="1800"/>
              </a:spcAft>
            </a:pPr>
            <a:r>
              <a:rPr lang="en-US" dirty="0"/>
              <a:t>When the document is rendered by a browser, it starts in the upper left corner and ‘flows’ across the display until it reaches its right edge</a:t>
            </a:r>
          </a:p>
          <a:p>
            <a:r>
              <a:rPr lang="en-US" dirty="0"/>
              <a:t>It then starts at the beginning of the next line, and so on, rendering the document line-by-line</a:t>
            </a:r>
          </a:p>
        </p:txBody>
      </p:sp>
    </p:spTree>
    <p:extLst>
      <p:ext uri="{BB962C8B-B14F-4D97-AF65-F5344CB8AC3E}">
        <p14:creationId xmlns:p14="http://schemas.microsoft.com/office/powerpoint/2010/main" val="2244240302"/>
      </p:ext>
    </p:extLst>
  </p:cSld>
  <p:clrMapOvr>
    <a:masterClrMapping/>
  </p:clrMapOvr>
</p:sld>
</file>

<file path=ppt/theme/theme1.xml><?xml version="1.0" encoding="utf-8"?>
<a:theme xmlns:a="http://schemas.openxmlformats.org/drawingml/2006/main" name="Office Theme">
  <a:themeElements>
    <a:clrScheme name="csci1100_1150_lab_v2.3">
      <a:dk1>
        <a:sysClr val="windowText" lastClr="000000"/>
      </a:dk1>
      <a:lt1>
        <a:sysClr val="window" lastClr="FFFFFF"/>
      </a:lt1>
      <a:dk2>
        <a:srgbClr val="444F9C"/>
      </a:dk2>
      <a:lt2>
        <a:srgbClr val="E8E8E8"/>
      </a:lt2>
      <a:accent1>
        <a:srgbClr val="FDE379"/>
      </a:accent1>
      <a:accent2>
        <a:srgbClr val="7B9FAB"/>
      </a:accent2>
      <a:accent3>
        <a:srgbClr val="E8927C"/>
      </a:accent3>
      <a:accent4>
        <a:srgbClr val="FF5DBA"/>
      </a:accent4>
      <a:accent5>
        <a:srgbClr val="9B8BBD"/>
      </a:accent5>
      <a:accent6>
        <a:srgbClr val="95D08A"/>
      </a:accent6>
      <a:hlink>
        <a:srgbClr val="467886"/>
      </a:hlink>
      <a:folHlink>
        <a:srgbClr val="96607D"/>
      </a:folHlink>
    </a:clrScheme>
    <a:fontScheme name="Web Essentials">
      <a:majorFont>
        <a:latin typeface="Text Me One"/>
        <a:ea typeface=""/>
        <a:cs typeface=""/>
      </a:majorFont>
      <a:minorFont>
        <a:latin typeface="Aveni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420</TotalTime>
  <Words>1659</Words>
  <Application>Microsoft Office PowerPoint</Application>
  <PresentationFormat>Widescreen</PresentationFormat>
  <Paragraphs>185</Paragraphs>
  <Slides>30</Slides>
  <Notes>24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Aptos</vt:lpstr>
      <vt:lpstr>Arial</vt:lpstr>
      <vt:lpstr>Avenir</vt:lpstr>
      <vt:lpstr>Bahnschrift</vt:lpstr>
      <vt:lpstr>Consolas</vt:lpstr>
      <vt:lpstr>Courier New</vt:lpstr>
      <vt:lpstr>Sorts Mill Goudy</vt:lpstr>
      <vt:lpstr>Text Me One</vt:lpstr>
      <vt:lpstr>Office Theme</vt:lpstr>
      <vt:lpstr>INTRO TO HTML &amp; FORMATTING, PT 2</vt:lpstr>
      <vt:lpstr>HTML Elements</vt:lpstr>
      <vt:lpstr>Why do we need different elements?</vt:lpstr>
      <vt:lpstr>Why do we need different elements?</vt:lpstr>
      <vt:lpstr>Inline Elements</vt:lpstr>
      <vt:lpstr>&lt;b&gt; / &lt;strong&gt;</vt:lpstr>
      <vt:lpstr>&lt;i&gt; / &lt;em&gt;</vt:lpstr>
      <vt:lpstr>Inline Elements</vt:lpstr>
      <vt:lpstr>The Flow</vt:lpstr>
      <vt:lpstr>Paragraph</vt:lpstr>
      <vt:lpstr>&lt;p&gt;</vt:lpstr>
      <vt:lpstr>What is a computer?</vt:lpstr>
      <vt:lpstr>The Big Stuff</vt:lpstr>
      <vt:lpstr>What is a CPU? (Central Processing Unit)</vt:lpstr>
      <vt:lpstr>What is a GPU? (Graphics Processing Unit)</vt:lpstr>
      <vt:lpstr>Where is my stuff? Part 1: RAM (Random Access Memory)</vt:lpstr>
      <vt:lpstr>Where is my stuff? Part 2: How Memory Is Measured</vt:lpstr>
      <vt:lpstr>Where is my stuff? Part 3: The Hard Drive</vt:lpstr>
      <vt:lpstr>The Hard Drive: SSD vs HDD</vt:lpstr>
      <vt:lpstr>The Power Supply</vt:lpstr>
      <vt:lpstr>PC: Always use a surge protector!</vt:lpstr>
      <vt:lpstr>Putting it together</vt:lpstr>
      <vt:lpstr>Peripherals and Connections</vt:lpstr>
      <vt:lpstr>What is a peripheral device?</vt:lpstr>
      <vt:lpstr>Ports on a computer: Desktop vs. Laptop</vt:lpstr>
      <vt:lpstr>Display Connector Cables</vt:lpstr>
      <vt:lpstr>Audio</vt:lpstr>
      <vt:lpstr>USB Connector Cables (Power and/or data)</vt:lpstr>
      <vt:lpstr>Ethernet Cable (RJ-45)</vt:lpstr>
      <vt:lpstr>Discussion: What should I buy?</vt:lpstr>
    </vt:vector>
  </TitlesOfParts>
  <Company>ETSU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Haas, Ryan R</dc:creator>
  <cp:lastModifiedBy>Haas, Ryan R</cp:lastModifiedBy>
  <cp:revision>7</cp:revision>
  <dcterms:created xsi:type="dcterms:W3CDTF">2026-01-28T16:48:41Z</dcterms:created>
  <dcterms:modified xsi:type="dcterms:W3CDTF">2026-02-05T00:09:27Z</dcterms:modified>
</cp:coreProperties>
</file>

<file path=docProps/thumbnail.jpeg>
</file>